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87" r:id="rId13"/>
    <p:sldId id="266" r:id="rId14"/>
    <p:sldId id="267" r:id="rId15"/>
    <p:sldId id="269" r:id="rId16"/>
    <p:sldId id="268" r:id="rId17"/>
    <p:sldId id="270" r:id="rId18"/>
    <p:sldId id="285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4E3EFA7-3109-489E-9073-1CF41A65DF86}" type="datetimeFigureOut">
              <a:rPr lang="es-MX" smtClean="0"/>
              <a:t>14/10/2014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63B4376-47D4-4C48-8C33-1898D0D23D94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50"/>
                </a:solidFill>
              </a:rPr>
              <a:t>Minería y suelo</a:t>
            </a:r>
            <a:endParaRPr lang="es-MX" dirty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>
                <a:solidFill>
                  <a:srgbClr val="00B050"/>
                </a:solidFill>
              </a:rPr>
              <a:t>La contaminación de los suelos</a:t>
            </a:r>
          </a:p>
          <a:p>
            <a:endParaRPr lang="es-MX" dirty="0">
              <a:solidFill>
                <a:srgbClr val="00B050"/>
              </a:solidFill>
            </a:endParaRPr>
          </a:p>
          <a:p>
            <a:r>
              <a:rPr lang="es-MX" dirty="0" smtClean="0">
                <a:solidFill>
                  <a:srgbClr val="00B050"/>
                </a:solidFill>
              </a:rPr>
              <a:t>                                   Octubre de 2014</a:t>
            </a:r>
            <a:endParaRPr lang="es-MX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916832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latin typeface="Franklin Gothic Book" panose="020B0503020102020204" pitchFamily="34" charset="0"/>
                <a:ea typeface="Times New Roman"/>
              </a:rPr>
              <a:t>Así pues, en ausencia de agentes </a:t>
            </a:r>
            <a:r>
              <a:rPr lang="es-ES_tradnl" sz="2400" dirty="0" smtClean="0">
                <a:latin typeface="Franklin Gothic Book" panose="020B0503020102020204" pitchFamily="34" charset="0"/>
                <a:ea typeface="Times New Roman"/>
              </a:rPr>
              <a:t>(</a:t>
            </a:r>
            <a:r>
              <a:rPr lang="es-ES_tradnl" sz="2400" dirty="0">
                <a:latin typeface="Franklin Gothic Book" panose="020B0503020102020204" pitchFamily="34" charset="0"/>
                <a:ea typeface="Times New Roman"/>
              </a:rPr>
              <a:t>carbonatos) la lluvia ácida acaba produciendo una acidificación del suelo, que degrada y oxida la materia orgánica que contiene, reduciendo considerablemente su productividad agronómica y forestal. 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47864" y="692696"/>
            <a:ext cx="2627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latin typeface="Franklin Gothic Book" panose="020B0503020102020204" pitchFamily="34" charset="0"/>
              </a:rPr>
              <a:t>Sólidos/líquidos</a:t>
            </a:r>
            <a:endParaRPr lang="es-MX" sz="2800" dirty="0">
              <a:latin typeface="Franklin Gothic Book" panose="020B05030201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83568" y="1305342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>
                <a:latin typeface="Franklin Gothic Book" panose="020B0503020102020204" pitchFamily="34" charset="0"/>
              </a:rPr>
              <a:t>La disposición de elementos mineros </a:t>
            </a:r>
            <a:r>
              <a:rPr lang="es-ES_tradnl" sz="2400" b="1" dirty="0">
                <a:latin typeface="Franklin Gothic Book" panose="020B0503020102020204" pitchFamily="34" charset="0"/>
              </a:rPr>
              <a:t>sólidos</a:t>
            </a:r>
            <a:r>
              <a:rPr lang="es-ES_tradnl" sz="2400" dirty="0">
                <a:latin typeface="Franklin Gothic Book" panose="020B0503020102020204" pitchFamily="34" charset="0"/>
              </a:rPr>
              <a:t> sobre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el suelo </a:t>
            </a:r>
            <a:r>
              <a:rPr lang="es-ES_tradnl" sz="2400" dirty="0">
                <a:latin typeface="Franklin Gothic Book" panose="020B0503020102020204" pitchFamily="34" charset="0"/>
              </a:rPr>
              <a:t>puede tener sobre éste efectos variados</a:t>
            </a:r>
            <a:r>
              <a:rPr lang="es-ES_tradnl" sz="2400" dirty="0" smtClean="0">
                <a:latin typeface="Franklin Gothic Book" panose="020B0503020102020204" pitchFamily="34" charset="0"/>
              </a:rPr>
              <a:t>:</a:t>
            </a:r>
          </a:p>
          <a:p>
            <a:r>
              <a:rPr lang="es-ES_tradnl" sz="2400" dirty="0" smtClean="0">
                <a:latin typeface="Franklin Gothic Book" panose="020B0503020102020204" pitchFamily="34" charset="0"/>
              </a:rPr>
              <a:t> </a:t>
            </a:r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ES_tradnl" sz="2400" dirty="0" smtClean="0">
                <a:latin typeface="Franklin Gothic Book" panose="020B0503020102020204" pitchFamily="34" charset="0"/>
              </a:rPr>
              <a:t>La </a:t>
            </a:r>
            <a:r>
              <a:rPr lang="es-ES_tradnl" sz="2400" dirty="0">
                <a:latin typeface="Franklin Gothic Book" panose="020B0503020102020204" pitchFamily="34" charset="0"/>
              </a:rPr>
              <a:t>de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botaderos  (escombreras ,</a:t>
            </a:r>
            <a:r>
              <a:rPr lang="es-ES_tradnl" sz="2400" i="1" dirty="0" smtClean="0">
                <a:latin typeface="Franklin Gothic Book" panose="020B0503020102020204" pitchFamily="34" charset="0"/>
              </a:rPr>
              <a:t>mineral </a:t>
            </a:r>
            <a:r>
              <a:rPr lang="es-ES_tradnl" sz="2400" i="1" dirty="0" err="1">
                <a:latin typeface="Franklin Gothic Book" panose="020B0503020102020204" pitchFamily="34" charset="0"/>
              </a:rPr>
              <a:t>dumps</a:t>
            </a:r>
            <a:r>
              <a:rPr lang="es-ES_tradnl" sz="2400" dirty="0">
                <a:latin typeface="Franklin Gothic Book" panose="020B0503020102020204" pitchFamily="34" charset="0"/>
              </a:rPr>
              <a:t>) puede 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      inducir </a:t>
            </a:r>
            <a:r>
              <a:rPr lang="es-ES_tradnl" sz="2400" dirty="0">
                <a:latin typeface="Franklin Gothic Book" panose="020B0503020102020204" pitchFamily="34" charset="0"/>
              </a:rPr>
              <a:t>la infiltración de aguas de lixiviación, más o menos contaminadas en función de la naturaleza de la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mena * </a:t>
            </a:r>
            <a:r>
              <a:rPr lang="es-ES_tradnl" sz="2400" dirty="0">
                <a:latin typeface="Franklin Gothic Book" panose="020B0503020102020204" pitchFamily="34" charset="0"/>
              </a:rPr>
              <a:t>presente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en el botadero</a:t>
            </a:r>
          </a:p>
          <a:p>
            <a:r>
              <a:rPr lang="es-ES_tradnl" sz="2400" dirty="0" smtClean="0">
                <a:latin typeface="Franklin Gothic Book" panose="020B0503020102020204" pitchFamily="34" charset="0"/>
              </a:rPr>
              <a:t>. </a:t>
            </a:r>
            <a:r>
              <a:rPr lang="es-ES_tradnl" sz="2400" dirty="0">
                <a:latin typeface="Franklin Gothic Book" panose="020B0503020102020204" pitchFamily="34" charset="0"/>
              </a:rPr>
              <a:t>Por ejemplo, mientras hay minerales fácilmente </a:t>
            </a:r>
            <a:r>
              <a:rPr lang="es-ES_tradnl" sz="2400" dirty="0" err="1">
                <a:latin typeface="Franklin Gothic Book" panose="020B0503020102020204" pitchFamily="34" charset="0"/>
              </a:rPr>
              <a:t>lixiviables</a:t>
            </a:r>
            <a:r>
              <a:rPr lang="es-ES_tradnl" sz="2400" dirty="0">
                <a:latin typeface="Franklin Gothic Book" panose="020B0503020102020204" pitchFamily="34" charset="0"/>
              </a:rPr>
              <a:t> (p.ej., pirita, esfalerita), otros son mucho más estables (p.ej., galena). De esta manera, es más fácil introducir en las aguas Zn</a:t>
            </a:r>
            <a:r>
              <a:rPr lang="es-ES_tradnl" sz="2400" baseline="30000" dirty="0">
                <a:latin typeface="Franklin Gothic Book" panose="020B0503020102020204" pitchFamily="34" charset="0"/>
              </a:rPr>
              <a:t>2+</a:t>
            </a:r>
            <a:r>
              <a:rPr lang="es-ES_tradnl" sz="2400" dirty="0">
                <a:latin typeface="Franklin Gothic Book" panose="020B0503020102020204" pitchFamily="34" charset="0"/>
              </a:rPr>
              <a:t>, Cu</a:t>
            </a:r>
            <a:r>
              <a:rPr lang="es-ES_tradnl" sz="2400" baseline="30000" dirty="0">
                <a:latin typeface="Franklin Gothic Book" panose="020B0503020102020204" pitchFamily="34" charset="0"/>
              </a:rPr>
              <a:t>2+</a:t>
            </a:r>
            <a:r>
              <a:rPr lang="es-ES_tradnl" sz="2400" dirty="0">
                <a:latin typeface="Franklin Gothic Book" panose="020B0503020102020204" pitchFamily="34" charset="0"/>
              </a:rPr>
              <a:t>, Fe</a:t>
            </a:r>
            <a:r>
              <a:rPr lang="es-ES_tradnl" sz="2400" baseline="30000" dirty="0">
                <a:latin typeface="Franklin Gothic Book" panose="020B0503020102020204" pitchFamily="34" charset="0"/>
              </a:rPr>
              <a:t>3+</a:t>
            </a:r>
            <a:r>
              <a:rPr lang="es-ES_tradnl" sz="2400" dirty="0">
                <a:latin typeface="Franklin Gothic Book" panose="020B0503020102020204" pitchFamily="34" charset="0"/>
              </a:rPr>
              <a:t>, Fe</a:t>
            </a:r>
            <a:r>
              <a:rPr lang="es-ES_tradnl" sz="2400" baseline="30000" dirty="0">
                <a:latin typeface="Franklin Gothic Book" panose="020B0503020102020204" pitchFamily="34" charset="0"/>
              </a:rPr>
              <a:t>2+</a:t>
            </a:r>
            <a:r>
              <a:rPr lang="es-ES_tradnl" sz="2400" dirty="0">
                <a:latin typeface="Franklin Gothic Book" panose="020B0503020102020204" pitchFamily="34" charset="0"/>
              </a:rPr>
              <a:t> que Pb</a:t>
            </a:r>
            <a:r>
              <a:rPr lang="es-ES_tradnl" sz="2400" baseline="30000" dirty="0">
                <a:latin typeface="Franklin Gothic Book" panose="020B0503020102020204" pitchFamily="34" charset="0"/>
              </a:rPr>
              <a:t>2+</a:t>
            </a:r>
            <a:r>
              <a:rPr lang="es-ES_tradnl" sz="2400" dirty="0">
                <a:latin typeface="Franklin Gothic Book" panose="020B0503020102020204" pitchFamily="34" charset="0"/>
              </a:rPr>
              <a:t>. 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12" y="1008961"/>
            <a:ext cx="7817702" cy="563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641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074510"/>
            <a:ext cx="64807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También produce un importante efecto de </a:t>
            </a:r>
            <a:r>
              <a:rPr lang="es-ES_tradnl" sz="2400" u="sng" dirty="0">
                <a:solidFill>
                  <a:prstClr val="black"/>
                </a:solidFill>
                <a:latin typeface="Franklin Gothic Book" panose="020B0503020102020204" pitchFamily="34" charset="0"/>
              </a:rPr>
              <a:t>apelmazado</a:t>
            </a:r>
            <a:r>
              <a:rPr lang="es-ES_tradnl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del suelo, relacionado con el peso de los materiales </a:t>
            </a:r>
            <a:r>
              <a:rPr lang="es-MX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acumulados</a:t>
            </a:r>
            <a:r>
              <a:rPr lang="es-MX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que cambia completamente el comportamiento mecánico de éste incluso después de </a:t>
            </a:r>
            <a:r>
              <a:rPr lang="es-MX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retirado el depósito</a:t>
            </a:r>
            <a:r>
              <a:rPr lang="es-MX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</a:t>
            </a:r>
            <a:endParaRPr lang="es-MX" sz="2400" dirty="0" smtClean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/>
            <a:endParaRPr lang="es-MX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s-MX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Otro </a:t>
            </a:r>
            <a:r>
              <a:rPr lang="es-MX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efecto es el de recubrimiento, que evita la formación y acumulación de la materia orgánica, y el intercambio de gases con la atmósfera.</a:t>
            </a:r>
          </a:p>
          <a:p>
            <a:pPr lvl="0"/>
            <a:endParaRPr lang="es-MX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836712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_tradnl" sz="2400" dirty="0">
                <a:latin typeface="Franklin Gothic Book" panose="020B0503020102020204" pitchFamily="34" charset="0"/>
              </a:rPr>
              <a:t>La de los procesos derivados de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la lixiviación </a:t>
            </a:r>
            <a:r>
              <a:rPr lang="es-ES_tradnl" sz="2400" dirty="0">
                <a:latin typeface="Franklin Gothic Book" panose="020B0503020102020204" pitchFamily="34" charset="0"/>
              </a:rPr>
              <a:t>en pila (</a:t>
            </a:r>
            <a:r>
              <a:rPr lang="es-ES_tradnl" sz="2400" i="1" dirty="0" err="1">
                <a:latin typeface="Franklin Gothic Book" panose="020B0503020102020204" pitchFamily="34" charset="0"/>
              </a:rPr>
              <a:t>heap</a:t>
            </a:r>
            <a:r>
              <a:rPr lang="es-ES_tradnl" sz="2400" i="1" dirty="0">
                <a:latin typeface="Franklin Gothic Book" panose="020B0503020102020204" pitchFamily="34" charset="0"/>
              </a:rPr>
              <a:t> </a:t>
            </a:r>
            <a:r>
              <a:rPr lang="es-ES_tradnl" sz="2400" i="1" dirty="0" err="1">
                <a:latin typeface="Franklin Gothic Book" panose="020B0503020102020204" pitchFamily="34" charset="0"/>
              </a:rPr>
              <a:t>leaching</a:t>
            </a:r>
            <a:r>
              <a:rPr lang="es-ES_tradnl" sz="2400" dirty="0">
                <a:latin typeface="Franklin Gothic Book" panose="020B0503020102020204" pitchFamily="34" charset="0"/>
              </a:rPr>
              <a:t>), comúnmente utilizados para la extracción metalúrgica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de, cobre; oro y </a:t>
            </a:r>
            <a:r>
              <a:rPr lang="es-ES_tradnl" sz="2400" dirty="0">
                <a:latin typeface="Franklin Gothic Book" panose="020B0503020102020204" pitchFamily="34" charset="0"/>
              </a:rPr>
              <a:t>uranio</a:t>
            </a:r>
            <a:endParaRPr lang="es-ES_tradnl" sz="2400" dirty="0" smtClean="0">
              <a:latin typeface="Franklin Gothic Book" panose="020B0503020102020204" pitchFamily="34" charset="0"/>
            </a:endParaRPr>
          </a:p>
          <a:p>
            <a:endParaRPr lang="es-ES_tradnl" sz="2400" dirty="0">
              <a:latin typeface="Franklin Gothic Book" panose="020B0503020102020204" pitchFamily="34" charset="0"/>
            </a:endParaRPr>
          </a:p>
          <a:p>
            <a:r>
              <a:rPr lang="es-ES_tradnl" sz="2400" dirty="0" smtClean="0">
                <a:latin typeface="Franklin Gothic Book" panose="020B0503020102020204" pitchFamily="34" charset="0"/>
              </a:rPr>
              <a:t>La </a:t>
            </a:r>
            <a:r>
              <a:rPr lang="es-ES_tradnl" sz="2400" dirty="0">
                <a:latin typeface="Franklin Gothic Book" panose="020B0503020102020204" pitchFamily="34" charset="0"/>
              </a:rPr>
              <a:t>mena triturada es dispuesta en agrupamientos rectangulares de unos metros de altura sobre bases impermeables. </a:t>
            </a:r>
            <a:endParaRPr lang="es-ES_tradnl" sz="2400" dirty="0" smtClean="0">
              <a:latin typeface="Franklin Gothic Book" panose="020B0503020102020204" pitchFamily="34" charset="0"/>
            </a:endParaRPr>
          </a:p>
          <a:p>
            <a:r>
              <a:rPr lang="es-ES_tradnl" sz="2400" dirty="0" smtClean="0">
                <a:latin typeface="Franklin Gothic Book" panose="020B0503020102020204" pitchFamily="34" charset="0"/>
              </a:rPr>
              <a:t>En </a:t>
            </a:r>
            <a:r>
              <a:rPr lang="es-ES_tradnl" sz="2400" dirty="0">
                <a:latin typeface="Franklin Gothic Book" panose="020B0503020102020204" pitchFamily="34" charset="0"/>
              </a:rPr>
              <a:t>el caso del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cobre </a:t>
            </a:r>
            <a:r>
              <a:rPr lang="es-ES_tradnl" sz="2400" dirty="0">
                <a:latin typeface="Franklin Gothic Book" panose="020B0503020102020204" pitchFamily="34" charset="0"/>
              </a:rPr>
              <a:t>y del </a:t>
            </a:r>
            <a:r>
              <a:rPr lang="es-ES_tradnl" sz="2400" dirty="0" smtClean="0">
                <a:latin typeface="Franklin Gothic Book" panose="020B0503020102020204" pitchFamily="34" charset="0"/>
              </a:rPr>
              <a:t>uranio las </a:t>
            </a:r>
            <a:r>
              <a:rPr lang="es-ES_tradnl" sz="2400" dirty="0">
                <a:latin typeface="Franklin Gothic Book" panose="020B0503020102020204" pitchFamily="34" charset="0"/>
              </a:rPr>
              <a:t>pilas se riegan mediante aspersores con una solución de ácido sulfúrico (en el caso del cobre, se pueden introducir también bacterias de tipo T. </a:t>
            </a:r>
            <a:r>
              <a:rPr lang="es-ES_tradnl" sz="2400" i="1" dirty="0" err="1">
                <a:latin typeface="Franklin Gothic Book" panose="020B0503020102020204" pitchFamily="34" charset="0"/>
              </a:rPr>
              <a:t>ferrooxidans</a:t>
            </a:r>
            <a:r>
              <a:rPr lang="es-ES_tradnl" sz="2400" dirty="0">
                <a:latin typeface="Franklin Gothic Book" panose="020B0503020102020204" pitchFamily="34" charset="0"/>
              </a:rPr>
              <a:t>). 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AQEBQQDw8VEBQWFRAUFBUVFBUUFBUVFhcWFhYVFRcYHCghGBonHRQUITEhJSkrLzouGB8zODMwNygtLisBCgoKDg0OGxAQGjQlICQrLCwsLCwtLCwsLCwsLSwsLCwsLCwsLCwsLCwsLCwsLCwsLCwsLCwsLCwsLCwsLCwsLP/AABEIANQAzwMBEQACEQEDEQH/xAAcAAEAAQUBAQAAAAAAAAAAAAAABgECAwQFBwj/xABNEAABAgMDBQoJCgQFBQEAAAABAAIDBBESITEFBhOT0RYiQVFSU1RhkZIHFBUyNHFysdIXIzNVc4GhssHTNaLh4kJDYoPCJXSz8PEk/8QAGwEBAAIDAQEAAAAAAAAAAAAAAAEDAgUGBAf/xAA5EQACAQICBwcCBgEEAwEAAAAAAQIDEQRSBRITFCExURUzNEFxkaEygRYiYcHh8FMjQrHxYnLRBv/aAAwDAQACEQMRAD8A9xQBAEAQBAEAQBAcXOXLTpNjHthiJacW0LrNLia4HiXixuLeGgpWvdnuwGDWKm4t2srkf3eROjN1h+Faztp5Pk23YMf8nx/JTd5E6M3WH4VPbTyfJHYMf8nx/I3eP6M3WH4U7blk+R2DH/J8fyN3kTozdYfhTtqWT5C0DH/J8fyN3kTozdYfhTtqWT5HYMf8nx/I3eP6M3WH4U7aeT5HYMc/x/I3eROjN1h+FFppt21PkiWgopX2nx/JN4LrTQ4cIB7RVb6LujnWrOxkUgIAgCAIAgCAIAgCAIAgCAIAgCAICI+EX6GF9ofylabTXdR9TeaC76Xp+5A1zaOnZzo8CNWIYZo4ltgkiyAAKimN9CvfCrS1Yqf3PFUp1daTh52sYnQplziQbIBfS0RfcQ2lOC/h6lYpYeMbNeRS4YmUrrqXmFM0cQ7hFkEi5t+PGcKqNfDX5eXyZamKtz4iLLxnY3ijw69tSCRQN4hQcKiFWhH4JnTxD+TYkYcYH51wO9GFKWqnDqoqcRKlJf6aLcPGrF/6j8jaXmh9SPTP6X6Hskn9Gz2Ge4LuY/Sj5/L6mZ1kQEAQBAEAQBAEAQBAEAQBAEAQBAEBEfCL9DC+0P5StNpruo+pvNBd9L0/cga5tHUGplFsQgaOv+K4cdN7W8XVXrw0qab1zyYmM2vyf3oYHGZ32GNwDRdcaXk31NKq1LDWXXzKr4nj6/BgivmWNtEVIPFXeudebqmuHAbldGOGm7J/sUSliqcbtfuZoTo9CaVqCRcASbLaVB82+1cqpLD3tctpvEJXt/fI3ZUvLAYnncK8lZQU2ocj2UXNwWvz8zMVXD6kZz+l+h7HJ/Rs9lnuC7mP0o+fz+pmdZEBAEAQBAEAQBAEAQBAEAQBAEAQBARTwgQHvgwy1pNmJU04AWke9avStGdWmlBX4m30PWp0qsnN24fuQTQP5JWh3HEZGdDv+GzoroH8kqdxxGRjfsNnRTxd/JKbjiMjG/YbOjHBFutjfWXFrqcDhiD13puWIyMb9hs6MmgfySm44jIxv2GzoeLv5JUbjiMjG/YbOgZd/JKyjgcRdfkZjPHYfVf50evyf0bPZZ7guujyRxUvqM6yICAIAgCAIAgCAIAgCAIAgCAIAgOdOZek4LzDjTcGE8UJa+KxrhXC4lAa+6rJ3T5bXw9qAbqcndPltfD2oBupyd0+W18PagG6nJ3T5bXw9qAjmZecciwztudgNtTsdzaxWCrS2HQi+8XFASPdTk/p8tr4e1AN1OTuny2vh7UA3U5O6fLa+HtQDdVk7p8tr4e1AdOVmocVgiQntiMODmODmn1EIDMgCAIAgCAIAgCAIAgCAogNWZylAhGzEisYaVo5wBpxqmdenB2k7FsKFSorwjcxeW5XpEPvBY73RzIz3OvkfsDlqV6RD7wTe6OZE7nXyP2PPcyGMdM5QflJsm6syTDdYaTENloLwXE0ZZDKC+8u4lLxVFf7kRulfIyX6DJHNynch7FG90cyG518j9hockc3KdyHsTe6OZE7nXyP2N6HkGRcA5spAIIBBEJlCD9yvTuro87TTsy7c7JdDgapmxSQNz0l0OBqmbEA3OyXQ4GqZsQGKYyNk+G21ElZdjeMwoYHuWM5xgrydkZQhKbtFXZqaDJHNynch7FTvdHMi7c6+R+xR0DJFLmSgPBvIePYm90c6G518jI74Lpt0CHNMm3y8EeNRzDbDowOrS1EaLRownAdRUvFUV/uQ3SvkfsTby3K9Ih94KN7o5kNzr5GPLcr0iH3gm90cyG518j9jPKzsKLXRRGvpjZINPWrKdWE/pdyqpSnT+tWNlWGAQBAEAQBAEAQBAec5/elD7NnvcuZ0v369DqdB9y/Ui2mbUtrQileAdq1uylq61jbbWKlq+ZaJqGRURG09oeopsZ8rMKrC31IuMdgNLbQaioqK1OA9ZTZTfkydpBeZTxll4L2ilmtXAUrgjoz52I2sOplVdiy56xm2aykGvIau1w3cx9EcHiu+n6s6avKAgCA4Ge/ob/aZ71rtKeGf2NlojxUfueYRYobSvCaD1rmIU5TvZHXTnGHMp4xDrS22tCcRgMT6rwmyna9mRtI3tcqI7OW3EDzhicB61Dpz6E7SPVFpmYdK2hiBiMSSKY9RWSoz6Mh1Y9UXse11bJDqEg0INDxFYODjzVjNST5Ey8HR+cjDgstP4re6F5SOd07zgTtb058IAgCAIAgCAIAgPOc/wD0ofZs97lzGmO+XodVoTuH6kRiy0NznNLvOALm3YCgrWlaXBeONWcYppcvM2UqcZSab5rkHyzSCLRNaDEHhJp2kqVXqRaduRhKhCUXFvmXNlhS55pfTDhFCPvWDrS5NGaox5pgSba1qTiB1Vxp60eIla1gsPFMzgXKhu5eker5s+iQfYC7XDdzH0RwmK76fqzqK884QBAcDPf0N/tM9612lPDP7Gy0T4qP3PLZljTZtGl911b6eormqTkr6q8jrKurwu/Ms8WYKi0b7RoTjUgn8VntpyXLkYKlCL9f3LmygDi4E1Jqfxuw6yjxMmkmlwIWFgm31dwZMEULnYBvB5t4phxFQsTJO9jJ4eLVjLDhBuHV+H/1VSm5cyyEFHkTLwdfSRfYb71vNC8pnP6d5wJ2t6c+EAQBAEAQBAEAQHnOf3pQ+zZ73LmdL9+vQ6rQncP1Ik6A23atkHiqKUIs4ev8V4VUlq6tuH7mydOLnrN8f2MfiAtVacLLaYUAphQY3DtKs3l6tpLqVqglNyi+dl7GxLwLAoL/ALgOLgCoqzc3dl1KCpxsZVSXBAerZs+iQfYC7bDdzH0RwWK76fqzqK8oCAIDgZ7+hv8AaZ71rtKeGf2NlonxUfueXx4NsAVpQg1GN3FxLmaU9W7sdbOGtYwOyfUnfG8EeaLgeAdd+KuWJa5L/kpnhlLmzaYBwfqfevNK75noirFywsZXCEkv8HX0kX2G+9dBoXlM5vTvOBO1vTnwgCAIAgCAIAgCA85z+9KH2bPe5czpjvl6HU6E7h+pEI8lacXW6VpcW1FBS7GuI414oYhRio25e5sp0NaWtf8AT7Fgyed7v/NJNLJpeB5u+upTruKzWLXH8vz/AAVbo7p35DycP8Ja3zf8F9wpWtrHhB4OtQsVw4r5/gzeG48Hb++pvLxnqBQk9WzZ9Eg+wF22G7mPojgsV30/VnUV5QEAQHAz49Df7TPzLXaU8M/sbLRPio/c8tmZe3TgIJINKkVBFRfcb8VzNKrqHWVaeujXGTRQAkGljBpAIaXEilo0BtfgrpYu8m0rf30KYYW0UmysPJ9K1fXfFwo2lmtnC/He49amWKvyj/fYRwtubEDJ9ksNsGzaJ3hBNeu0adaVMVGUWtXn+v8ABEMLKLT1uRvLxnsJf4OvpIvst963+heUznNO84fcna3pz4QBAEAQBAEAQBAR/LubLJuIIhilhDbJ3tqtCaHEUxK8VfA0q8taR7cNj6uHi4wObuDZ0g9z+5U9k0D0ds4gbhGdIPc/uTsnDjtnEHEzczW08Sca+Yd81NOhN3g80Q4buPjcVlLRdB24GMdLYiPmdvcGzpB1f9yx7JoGXbGIG4NnSDq/7k7JoE9s4glGTZTQwmQq2rADa0pX7lsYRUYqK5I1c5ucnJ+ZtLIxCAIDRyxk4TMF0Jzi2tLxfQg1VVajGtDUlyLqFeVGevDmRvcG3pB7g+JeHsmge/tnEDcGzpB1Y+JOyaA7YxBws3c19PHnob5g0gTIhM3g80wYT+PjeVMtF0GlwMY6WxEW3c7u4RvSDq/7lHZOHMu2MQNwbOkHuf3J2TQJ7YxB1c383hKOc4RS+0APNpShrxlerDYWnQT1PM8eJxlTEW1/I7q9J5QgCAIAgCAIAgCAIAgKFAReazNDo0WNBnpqV0rg97IMRgYX0DS6jmE1IaOHgUAs3GxPrif1kL9tANxsT64n9ZC/bQDcbE+uJ/WQv20BQ5mxfrfKB/3YX7aAimYkvNZQdNtiz2UoGgjuhAuiQOAeYaMNXDEnCjm0QEs3GxPrif1kL9tANxsT64n9ZC/bQDcbE+uJ/WQv20A3GxPrif1kL9tAdTN3IMOSY8NiRIzokQxIkSKQ573UDQTQAXNa0XDgUg7AQBAEAQBAEAQBAEAQBAEAQBAUKEHleX5mIJqMBEeBbdcHOA965DGVJqtJJnaYGjTeHg3FcuhoeNxOdf33bV5ttUzP3PVsKWVeyHjcXnX9921NtUzP3J2FLKvZDxuLzr++7am2qZn7jYUsq9kPG4vOv77tqbapmfuNhSyr2LGR3trR7hUkmjnCpPCb7ypdepmfuRu9LKvYv8bi86/vu2qNtUzP3GwpZV7DxqLzr++7am2qZn7jYUsq9h43F51/fdtU7apmfuNhSyr2Q8bi86/vu2qNtUzP3J2FLKvYmXg9jvcIwc4uALCKknEHj9S6DQ85Spyu78Tm9NwjGpHVVuBMluDShAEAQBAEAQBAEAQBAEAQBAUQHk2cPpcb23LjsZ4iXqdvgfDQ9CNeMRwWENLrnaRpbg60wANN2ALjw4K7Z0mrPh04/oVOrWTTXHqGz0xSuhBpZqLLhWriLqm6gob6o8PRXDW/gLEV7N25fJeZyNUAQ61AqbDhQkippW8CpuxuULD0eN38mUq9XhZeXTzKyUxHcKPYAaOxa4X3UJNcDXDG5Y1aVJcU/MUK1WXCS8i103FfCZFY2hJtFoFSWCps+s0/EKVSpxquDf8A2ZbWrOjrpcehYZiYDTvLTjbPmm68UaKXCgJvNa0WSpUG734cCrbV4x5dSrZqYF2irRpNSHVcam4UwwF3X1KZ0KD8/P7ERr11Hl5P3KPnJi19HShcLmOIOFH+dcMbsbqqY0KFufyJYiuna3L+3OlAeXNaXCyS0EjiNLwtfUSUmkbCk24psnHg4/zv9v8AVb/Qvdy9TnNO95H0Jqt0aIqgCAIAgCAIAgCAIAgCAIAgKFAeTZw+lRvbcuNxvfy9Tt8B4aHoc9eW57AgCXAQWFFLvzIQUXJCXAQBATTwcf53+3+q6LQvdy9TmdO95H0Jst0aIIAgCAIAgCAIAgCAIAgCAICiA483m1KxXuiPYbTjU0cRevPLC0ZO7ij0RxdaKtGTsYtyUnzbu+VG50MiMt+xGd+43JSfNu75Tc6GRDfsRnfuNyUnzbu+U3OhkQ37EZ37jclJ8g98pulDKhvuIzsjuZ2bUq8zlph3s7HaN8cA2HtKyeGpPnFGMcXWjymyRbkpPkHvlY7nQyoy33EZ2NyMnzbu+U3OhkQ37EZ37jclJ8h3fKbnQyIb9iM79xuSk+bd3ym50MiG/YjOzeyXkiDLWtC0i1StSThhj61bTpQp8IqxTUqzqO83c31YisqgCAIAgCAIAgCAIAgCAICG5+Z2ukokrLwHwmRpiLZ+ebEc0Msu3wDLybYY2n+oIDPocvc9IauP8SAaHL3PSGrj/EgGiy9z0hq4/wASAaHL3PSGrj/EgGhy9z0hq4/xIBocvc9IauP8SA5+Sci5bltNYmJE6WM+M6sONc5waCBvsN6EB0NDl7npDVx/iQDQ5e56Q1cf4kA0OXuekNXH+JANDl7npDVx/iQDRZe56Q1cf4kA0WXuekNXH+JAcvOPLWVsnQHTUzGkCxhBsBsZjol97GOJIDiK8BQE3kJtkaGyLDcHse0Oa5pq0g8R4UBsIAgCAIAgCAICLeEfK8aTkXR5dwY8PhCpANzjQ3FVVpOMLo9+jaEK+IVOfJnlPyl5U59uravFvMzpuxMJ0fuPlMypz7dW1N5mOxML0ZoZRz0nZiJBixnse+A8xIRMNu9cRZJ/X1gcSbzMdi4Tozf+UvKnPt1bU3mY7EwvRj5S8qc+3VtTeZjsTC9GdrMzP2fmJ6DBjRGuY9xaRYA4DwhW0a8pSSZ4tIaKw9Gg5wTuj2QL2nLlUAQBAEAQBAUKAjMzlaM17gHXAkYDjXE4nTGKp1pQi+CZt6WEpSgmzF5Yj8r8AqO3MX1XsZ7lSObnGwz8tElZg1Y8CtwqCDUOHWCFlDT2KUrtp/YPBUjel8pRIbGw2ENa0BrQALgBQBY9uYvqNypGTyzH5X4BO3MX1XsTuVIeWI/K/AJ25i+vwRudI72R5l0WCHuxq4djiK/guxwNWdXDxnPmzVVoqM2kby9hUEAQBAQjww/wx32kH8yoxPds2uhfFx+54ZKQbcRjK0tPY2vFaIFfxWuXF2OzqS1YuXQlQzHiRIzocCK2y2JEhVeamrLNSbAIANsXYq1UdZXT8jVLS2pBOpHi1fgZpDMFxtGLFa75oxYYZabaF17nOYbIqcMbvvWTw9k7vlb5K6umeWrG3W5ZL5kmgtvBLYroTyHPaC7eNa0DRk+e8AuvFK4YqNir2bMp6Vf+1eV1/fQ42cObsWSsCK9jy4vbva3OYGEg1A4IjcFXUp6jse7B41Yi9la1vn/o2fB3/E5X7T9Cs8P9aKdL+EkfRi2ZwxVAEAQBAEAQFCgIXP3RH+073r5vi1rYqS/8joKPdxOCMutBYHg/ONliAALnRrYAJLrxveL33XLR7lFuL5N+ysYOtZlsPLzTRt4fWHa3opZc5rQ6lq4EkgHja665Zdmu/Dlx9bpciNurFwy8xzC5rXClCbQaaC2G4B19b6UUdmyjJJu9+VvT9idvdNpCHl9luwWuvLaXNoGvc1jSd9xu9fUk9HNRck+V/dcWRvCvax2FrD0knzc9HHtRfzuX0TRfhYehocT3rOotgUBAEAQEI8MP8Md9pB/MqMT3bNroXxcfueDtJF4NDwUWtO2tdGxDnYza2Y0Rto1dR7haPG6hvPWVOs1yK3QpyteK4FRlCOBZ08QDi0j6YUwrxXKdaT8zHd6V76q9gMox6g6eLUCg+cfcKUoL+K5RrvqTu1LIjFEjvdS29zqYWnE0wF1cMB2BQ5NmcKUYfSrHf8Hf8Tlvb/Qq7D/WjX6X8JI+iwtmcMVQBAEAQBAEBQoCFzv0j/ad7182xrtiZ26nQUO7XoajJWG25sNgHEGNHXwBUOtUfOTM9RF2ibyRwcA4DUfiSfvUbSfUnVRa2VhgACGwUrSjGgCt5pddgFk69R8XJkaiXkVEBgwY0X1uaMTQk4Y3C/qCh1qjVm2NRdDIqzIk+bno49qL+dy+iaL8LA0OJ71nUWwKAgCAIDh545A8oSrpfSaOrmODqV801osKkFNWZ6cJiXh6qqLyIB8jrulju/0Xn3SPU3H4gq5UPkdd0sdn9E3SPUfiCplRzsp+DIwIsvD8ZDtPFdDrTzaQ3vrh/op96wlhkmlcvo6bqThOWryVzo/I67pY7P6LPdI9Sj8QVMqK/I67pY7P6Juseo/EFTKjoZu+DF0pNQpjxkP0bq2aY4jiWcMOoyvc8+K0xOvSdNxtc9JC9BpSqEhAEAQBAEBRQCOzeQ4znuc10OhJIrarfx0C0FbQFOpNzcnxPdDGyjFKxi3PzHLhfz7FX+HKWZmXaEuhjj5GjMaXudDIF5par91QvPidA06VJzUnwM6eOlKSVi8ZAmOXC/n2K6P/AOdpNJ6zMN/l0K7n5jlwv59iy/DlLMx2hLoNz8xy4X8+xR+HKeYb/LodvJEo6DCDHkE1ed7Wl7ieH1rfYeiqNNU15HiqT15ORuq8wCAIAgCAIAUBGs6fSsm/90//AMEVVz5x9T2YXu6v/r+6JKFYeMIAgCAIAgCAIAgCAIAgCA08r/Qv9S8OkfDyLaP1o2mYBeun9C9Ct8y5ZkBAEAQBAc6dy5KwHWI0zDhOoDZe8NNDgaFYuSXNlsMPVmrxjcwbqZDpsDWN2qNpHqWbnXyMbqZDpsDWN2ptI9RudfIxupkOmwNY3am0j1G518jG6mQ6bA1jdqbSPUbnXyMiWeGcDHzcgZaalnMbGLnuc8HRmw5pc6h82y533gcapqT/ADKzNhg8LJUqqnF3tw/Ulu6mQ6bB1jdqu2kepr9zr5GN1Mh02BrG7U2keo3OvkY3UyHTYGsbtTaR6jc6+RjdTIdNgaxu1NpHqNzr5GZJfOGTiPEOHNwnvcaNa17SScaAKVOL5Mxlhq0VeUXY6iyKAgCAoUBrvnIYNDEaCMQSF5ZYyhB2lNXLFSm1dIePwudb2hY7/hs6J2M+g8fhc63tCb/hs6GxqdB4/B51vaE3/DZ0RsZ9DSytOMdCcGRGknEVvp1LX6TxtOWHapzVy/D0mqi1kzZgT0OyLURlaCtCvXQx9HZx15q9upVKjPWdkzJ4/C51vaFdv+G/yIjY1Mo8fhc63tCjf8NnQ2NToPH4POt7Qm/4bOiNjPoU8fg863tCb/hs6GxqZTNCitcKtIcOMYL0U6kKkdaDujBprgzxDwzD/qI+xh+9y8eK+o7DQPh/uQKq8xu7hAKoRcFCWVqgCC9kEBdDYXENaKkkAAYkm4AIYykkrsRWFpLTiCQbwbx1hCVJNXR2cx/4lKfbM/VW0frR4NKeFmfSi2hwYQBAUKAh+U/pn+0vnOlPF1PU32G7qJq06l4S8UUEFSFJJSiArRCClEJFOpLAo1wIqLx/6FlKNnZkJ3KrEkkOa/mP9v8A4tXdaB8IvVmlxvenk3hm/iI+xh+9y9WK+s6bQPh/uabctSzpdkExLH/5HQCLDzZikjfml1LsResHJNWuQ8JXVSU0r/mT5+RtTecss90axEMNzxA0MYQ3OMIM8+GWOwtf6bjwqx1U78eN+nwVw0fWWrrK9r3V+fRiHnZALIjIhc7SQYMOpZWy4QojYjqcO+c338CmpXT5EPRla6a8m3z9LGxK53ycNxdZLgXBzG2LOhZ80DABGPmuNcLhxlHVhxMJaNxElbl1483x4hudcnZawOILGvAeYZAc5zHttUbeyhod7yupY7WNmvUh6NxF27c3yuYJDOmVZFhl9XNZBhtLrJcDEERrnENIuubjw1UOpHj9i2ejq7i7ebfn5WAzlkHVtwnfOwmwogDQNGDpXvc242t+5lAKXDHgWaqwtYjcMV5Pk21+vJIq7OWULYwtmsQ1gfM+ijRPaAOOhdS7jqFi6ia5+fTyHZ9fhw5c+P1cS6azqknw3MsGuimA12jAJiubYtGmAf53VQLJ1ocfTgRHR+IjJO/muF+n/wAI7mP/ABKU+2YqaP1o2Wk/Cz9D6TW0ODCAIChQEPyn9M/2ivnOk/F1PU32G7qJHJKSiwy02a76Pa3zb7ZFl3XQDhvV1bE0qitfyjbh05kqLXkWyGTHsbCbEYHtawtcC4XPqKxLhvqio4+0rKtjIScnF2d01w8un6GMabXMwNyHFbZLHhhEFsMEHB9I1X8Zvew9dOoKztCk01JX435eXDh/yYKjJJF0TJUYh1GhrXBwbDt3QnljWiKHcJtBxuvvriSoWMoq13drzsuKvysTspBmRYhth9HVfCdUnGzFLnEUwqwkX+rBTUx9L8rjwtfy/Th8h0pPW/Uv8lRAKtFHCJFeN8AHVDrDbhWlDS/CqxWNpXV+PBLl+vEz2bsy12S49gtBAffSLbNaaMtaKdRP4VURxdFSv5dLfrzIUJW/UqcmRgXPYAy59iFbNltWw2kE9Za533rLfKNlF8ePF2/voSoOx2pdhaxrTiGtB9YFFqZu8m/1LYppWJLmv5kT2/8Ai1dvoHwi9WafG96eU+GSE45RBDSRoYeAJGLl68VFuR0Wg6sI4dptLiQTQP5Du6di82q+hutvTzL3GgfyHd0pqvoNvTzIaF/Id3SlpDb0syKaB/Id3TsTVfQbelmRXQv5Du6U1X0G3p5kU0D+Q7unYmq+g29PMhoX8h3dKar6Db08yK6B/Id3TsSzG3pZkNC/kO7pTVY3inmXudrMmE4ZRlCWuA0zOAq2inrrgeDSVam8NK0l7n0itmcOEAQFCgIdlVwEZ9SBvjwr59pKhUeKqNRfPobzDTjs0rmrbHGO0Lw7vVyv2LtePUpaHGO0Ju9XK/Ya8epW2OMdoTd6uV+w149RbHGO0JsKuV+xOvHqLY4x2hTsKuV+xGvHqUtjjHaFGwq5X7DXj1K2xxjtCbCrlfsNePUWxxjtCbCrlfsTrx6i2OMdoTYVcr9hrx6khzWO8iUv3/8Axau30HFxwqTXmzTYxp1Lo6kaVhvIL4bXkYWmg07Vt7nlvwMfk2BzEPuN2KLk3ZXybA5iH3G7FIux5NgcxD7jdiC7Hk2BzEPuN2ILseTYHMQ+43Yguynk2BzEPuN2ILsr5NgcxD7jdiC7Hk2BzEPuN2ILsp5NgcxD7jdigXZVuT4IIIgwwReCGNBB4xcpF2bSkgIAgKFQwa0aRguNp8FjieFzGk9pChK/Ekt8mS/R4WrbsUC7HkyX6PC1bdiC7HkyX6PC1bdikXY8mS/R4erbsQXY8ly/MQ9W3YoF2PJkv0eFq27FIux5Ml+jwtW3Ygux5Ml+jwtW3Ygux5Ml+jwtW3YlkLmeBLshikNjWDGjQAK8dyl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54006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gkIBwgKCgkLDRYPDQwMDRsUFRAWIB0iIiAdHx8kKDQsJCYxJx8fLT0tMTU3Ojo6Iys/RD84QzQ5OjcBCgoKDQwNGg8PGjclHyU3Nzc3Nzc3Nzc3Nzc3Nzc3Nzc3Nzc3Nzc3Nzc3Nzc3Nzc3Nzc3Nzc3Nzc3Nzc3Nzc3N//AABEIAFoAqAMBIgACEQEDEQH/xAAbAAEAAQUBAAAAAAAAAAAAAAAABQECAwQGB//EAEUQAAIBAwICBwQFCQQLAAAAAAECAwAEEQUhEjEGEyJBUWFxFDOBsSMyUpHRFRZCYpKhwdLwB7Li8SQ1Q0RjcoKTo8Lh/8QAGQEAAgMBAAAAAAAAAAAAAAAAAAMBAgQF/8QAJhEAAgIBBAEDBQEAAAAAAAAAAAECAxEEEiExQQUyURMiYZHwFP/aAAwDAQACEQMRAD8A9TqPm1iziWU8bs0fECojbmvMZxj08akK1zYWZYsbSAsSST1Y3JGCfjXBWDUzG+pWiNw9aS3DxEBG2HiTjYetLfU7W4dER245D2QUYZ5kHOMDIGRnmK0Uu9LZ5eG1h445GJPVDwGWJx35HLP4ZLK/01rmO3hhWJ5G+hxGBns8WfLILY9DV9vHRGRFqvU67qVvcpJNBFb2zQxxKOLjczcX9xfurc/LNh32V5jkTwjY+HOtCxhFx0r1lTna0sjscfpXFTXsAGDxS5xz6zupzyksJdfBCx5NUazZAjisbxQPr5Udn13rDoVxLd6TbzztxSOGycfrEVvHT49hmTyBk2HkKjOjP+orX/r/AL5qk87eUSsZ4JSlKUgsKUpQApSlAClKUAKUpQApSlAF0fvF9RVKrH7xfUVSn1dC59lKUpSBhiFvACD1MeQSwPAOZ5mqrBCjBkhjVlzhgoBGedZKVOQIa7kOj602pvFJJZ3cMcF08aljAUZij8I3K/SOCRy7J5ZI349f0WRA8es6aynvF5H+NbW/dUdqUSRGC5W3jeON/p1EQZmQgjPng4PoDTozi8JlGi296S2So0WkTwalqBGIba2lEgLdxdlyEXxJ+GTgVn0mzOnaXa2TSmVoYgrSYxxt3nHmcn40F5YwWFxdwNG9vBEZW9mAYkAZ2C8ye6uFX+0nX5kllt+i/DDFuwYS7A8ucWT8KdGp2x44X5KuW1no1KhOiXSFukemyXM1jJZXMUnBLCyuFOdwyllBI593OpustkHCW1l1LIpSlULClKUAKUpQApSlAClKUAXR+8X1FUqsfvF9RVKfV0Ln2WnYE+G9RMWr3UkLS/kq4BEZfqySCSCdgcbk4HhzrF0k6T2GgCOO4li9plXijieQLsP0jnkPn9+IS16TavfFXsRBKrDiUQQlwR8DTKNJbbHKX7FXaqup4kdlbStPbRSyRGJnUExsclfKstQ+maxNJMlrqto9pcyD6MspCS95AzuD3439akb27gsbSW6upBHDEvE7H+udIsqlXLbJDq5xnHMTS6RaxDommPdSjif6sUed3bwqI/O6R7UXNvaLNGpxIqMeNfQd5Hhn0zyrg+keuz6zem7lHAgyttET7tfE+f8AXcK09OvpNMkEi78e7R5/R/Gmqj7c+TVWkvcsnouk6pp0mrPfjSVhlvYwkl8kOWKkDGWBO2wz99T9xbSlAV4+sDApw7hh5YrzZordla/tIongly88Zg6xlP2gAR5ZHxHnvWlxeRQdXZu0cEgzwx2jBWB9HxV42bY7ZDZ6SNjUocHZ6nq/5JUQrbyzzSHLqi56sDkCfE55Vr2nSIvIDdW5hgbYsdih8T5fL5cY9tn/AHdS3iNNb+ar7eKSBw8cSqeW1gynHrxUm2X1Jbh0NJCMdr/Z6cNxkcqrXOaNrAijWG54o4s4QyDBTyPl8vSujpBhtqlVLDFRE+v2sLShlkIiLK2OHchiu2+24PPG29S9WLGiKQqKASScDmTzNXi15FMjTrlurnKSMoJHZ4duEMSTvsMK23PblvVTrCSWvXWtvJMevMHV8iTjORgHu+e5FSeO/FAANgBU5j8EckemrRyXFtEioRNnJ63JU79nAB3278fGpGrQoBzwjPpVaq2n0WK0pSoAuj94vqKpVY/eL6iqU+roXPs876aT2z2AdijzXOopHIGfHYDkAb7ckG3f8aj+hl5Ckd7ZDVbiCKKYMLSyjJ4OJd9xhdyCe+n9oGl6hZamLmzjmnhlmE8Sq/CofPaQksMZ7WPXyNZuitxJp9lI17cXtvNPIXaG24CUGwAMhOW5Z78Zxmu1pFuScejBrJRjFqT5JiacSI0Wn6rO78+p1AADiG4IOcBgcEcjW/0p0q46R6Nb+ziWN1CzLEWGJMjkd9jvsa0EaPWrn2VEe7LjDyXK8MkC/a4kPa8ge/yyR2gAUYGwGwHlWX1KcVOKXaLenqWHLweCyRuk8vtUZRom4WQjBDfZxVq9pmlkOQD+0fD+u6vU+mXRRNajN3ZBY9QQegmHgfPwP3+Xl08Uiz+zMjRtGSpRxgqe/NZoTUzrpp9Gxpt/PYytcqxYMcFM/X/y/jUxAiSDrLVIWsnyQDatK0bd6kBht4bH7sVzp+kkWNDhQMKT8z86mLJQkAxyO4B8O7+vOotwkatLGU54/kbvsoXnDanP2dIk/nrKsBXGILf4aY4/961FZdwpG3PFKyZZ01Qjdg4oZyyCFF+qwXTZFZhzwDx/wrqNI1xbW3CT9YbcL2Rwkug8McyPl6cuOQALsAKsbG4FNnVtjGfyY4qN8p1PwekHXdO5Tm4tx9qa3eMD4kYrVutcs7dhwTtPGy8QliIK/wDyonTtYQ2UYuOkL20oHCYmhVgADt3eHnWRbq0kn4kvtDvJicZmi6h/2hnJrZppQjxJcHA1NU03FPlG3+ctlz+n+4fjVfzmtP8Aj/cPxq82p6tZHVVkYckZWUHwyBisDxcB4WMQHfv/AIf4iusqqWujkSu1EXhsv/Oa08ZvuH41JaLrdjfTGHrWEp2VX2z6Hx8qxJ1JQSH2Y9nbiOO7u7AB+4+oq27hs7uw+lSFJwFKPCpDRnby2+NVdNT8F43XJ5bJ2RCp8qtqM0XVnaUWGoke04+jl7ph+NS0qYwRyNcfVaR1ttdHTo1EbUUj94vqKpSP3i/8wpWerobPsxzRRzxNFMiyRsMMjjIPwqKboxpJYkQSKD+iszgD99TFKXC2cPa8EyrhP3LJgtLS3souqtIUhjznCDGT4nxPnWelKq228suklwhXL9MuiyazC11ZBY9QRceAmX7J8/A11FKFJp5RKeGeFQWrpN7PPGySZIkRhgqAdwfuqUmjMkRRSFORvjzr0rU+jmnalde1SxslwV4WkjOCw8614+iOlqDxde+e8yY+VMnZuaOjptTVXB7u2ebizw6HrX7JHM88f51s13/5o6VnlP6dZVR0S0n7E3/dNVcsmha6iPSZwgHY+FYzXYat0ZggCSWcchiG0i8WW9ajW0qzOOBZBj9fOf3VslXK6EdpzqfUaKLJ788v4MHRm9vYL9bWzvEtRcnBZ4jIMgHG3EMZ5V172WtSArNqtnMp5q+nnf8A8hrmI9JgDqY+s4wQRhtwam401M7r7R8WP8an/PKK5kjDqtdXdZvhFl0WmXNlMZF0ywkPCR/okhhJz+oeznzzWWSC4Co8hlhLLkI2Dg+B8/jQXGqwjtozL3gpn5Uh1dlJju4uOLOQDsy/jWrTzsr4bTX4MFzrs8NMlOonSDhFy+yYPZX92341ZcxSi0bjuZCABsVUeHPatiG5huoy0RVgee+4+FXOBIhRgMHnirPXVp4ZZaaTXBz91bR3MfA+QQcq42KnxFb2i6s7uLDUiBc/7OTumH81bfscH2T+0aw3WlWl0qrIr9luJSrkEH1qZa7TyWGUjpboS3RJMpwSKR9XiFKokjFlXzHOlc9fTbbh0bnu8mOlKViHilKUAKUpQApSlAClKUAKxtDE5y8SMfEqKyUqU2uiGk+y1VVBhFVR5DFXUpUZJwkKskjSQYkRXH6wzV9KlNrohpPshZtMnhu1eyYqrHnn6nr5VMoCEAY8TDm3LNV7jSmTtlPCYuuqMMtClKUoaVj94vqKVWP3i+oqlPq6Fz7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data:image/jpeg;base64,/9j/4AAQSkZJRgABAQAAAQABAAD/2wCEAAkGBwgHBgkIBwgKCgkLDRYPDQwMDRsUFRAWIB0iIiAdHx8kKDQsJCYxJx8fLT0tMTU3Ojo6Iys/RD84QzQ5OjcBCgoKDQwNGg8PGjclHyU3Nzc3Nzc3Nzc3Nzc3Nzc3Nzc3Nzc3Nzc3Nzc3Nzc3Nzc3Nzc3Nzc3Nzc3Nzc3Nzc3N//AABEIAFoAqAMBIgACEQEDEQH/xAAbAAEAAQUBAAAAAAAAAAAAAAAABQECAwQGB//EAEUQAAIBAwICBwQFCQQLAAAAAAECAwAEEQUhEjEGEyJBUWFxFDOBsSMyUpHRFRZCYpKhwdLwB7Li8SQ1Q0RjcoKTo8Lh/8QAGQEAAgMBAAAAAAAAAAAAAAAAAAMBAgQF/8QAJhEAAgIBBAEDBQEAAAAAAAAAAAECAxEEEiExQQUyURMiYZHwFP/aAAwDAQACEQMRAD8A9TqPm1iziWU8bs0fECojbmvMZxj08akK1zYWZYsbSAsSST1Y3JGCfjXBWDUzG+pWiNw9aS3DxEBG2HiTjYetLfU7W4dER245D2QUYZ5kHOMDIGRnmK0Uu9LZ5eG1h445GJPVDwGWJx35HLP4ZLK/01rmO3hhWJ5G+hxGBns8WfLILY9DV9vHRGRFqvU67qVvcpJNBFb2zQxxKOLjczcX9xfurc/LNh32V5jkTwjY+HOtCxhFx0r1lTna0sjscfpXFTXsAGDxS5xz6zupzyksJdfBCx5NUazZAjisbxQPr5Udn13rDoVxLd6TbzztxSOGycfrEVvHT49hmTyBk2HkKjOjP+orX/r/AL5qk87eUSsZ4JSlKUgsKUpQApSlAClKUAKUpQApSlAF0fvF9RVKrH7xfUVSn1dC59lKUpSBhiFvACD1MeQSwPAOZ5mqrBCjBkhjVlzhgoBGedZKVOQIa7kOj602pvFJJZ3cMcF08aljAUZij8I3K/SOCRy7J5ZI349f0WRA8es6aynvF5H+NbW/dUdqUSRGC5W3jeON/p1EQZmQgjPng4PoDTozi8JlGi296S2So0WkTwalqBGIba2lEgLdxdlyEXxJ+GTgVn0mzOnaXa2TSmVoYgrSYxxt3nHmcn40F5YwWFxdwNG9vBEZW9mAYkAZ2C8ye6uFX+0nX5kllt+i/DDFuwYS7A8ucWT8KdGp2x44X5KuW1no1KhOiXSFukemyXM1jJZXMUnBLCyuFOdwyllBI593OpustkHCW1l1LIpSlULClKUAKUpQApSlAClKUAXR+8X1FUqsfvF9RVKfV0Ln2WnYE+G9RMWr3UkLS/kq4BEZfqySCSCdgcbk4HhzrF0k6T2GgCOO4li9plXijieQLsP0jnkPn9+IS16TavfFXsRBKrDiUQQlwR8DTKNJbbHKX7FXaqup4kdlbStPbRSyRGJnUExsclfKstQ+maxNJMlrqto9pcyD6MspCS95AzuD3439akb27gsbSW6upBHDEvE7H+udIsqlXLbJDq5xnHMTS6RaxDommPdSjif6sUed3bwqI/O6R7UXNvaLNGpxIqMeNfQd5Hhn0zyrg+keuz6zem7lHAgyttET7tfE+f8AXcK09OvpNMkEi78e7R5/R/Gmqj7c+TVWkvcsnouk6pp0mrPfjSVhlvYwkl8kOWKkDGWBO2wz99T9xbSlAV4+sDApw7hh5YrzZordla/tIongly88Zg6xlP2gAR5ZHxHnvWlxeRQdXZu0cEgzwx2jBWB9HxV42bY7ZDZ6SNjUocHZ6nq/5JUQrbyzzSHLqi56sDkCfE55Vr2nSIvIDdW5hgbYsdih8T5fL5cY9tn/AHdS3iNNb+ar7eKSBw8cSqeW1gynHrxUm2X1Jbh0NJCMdr/Z6cNxkcqrXOaNrAijWG54o4s4QyDBTyPl8vSujpBhtqlVLDFRE+v2sLShlkIiLK2OHchiu2+24PPG29S9WLGiKQqKASScDmTzNXi15FMjTrlurnKSMoJHZ4duEMSTvsMK23PblvVTrCSWvXWtvJMevMHV8iTjORgHu+e5FSeO/FAANgBU5j8EckemrRyXFtEioRNnJ63JU79nAB3278fGpGrQoBzwjPpVaq2n0WK0pSoAuj94vqKpVY/eL6iqU+roXPs876aT2z2AdijzXOopHIGfHYDkAb7ckG3f8aj+hl5Ckd7ZDVbiCKKYMLSyjJ4OJd9xhdyCe+n9oGl6hZamLmzjmnhlmE8Sq/CofPaQksMZ7WPXyNZuitxJp9lI17cXtvNPIXaG24CUGwAMhOW5Z78Zxmu1pFuScejBrJRjFqT5JiacSI0Wn6rO78+p1AADiG4IOcBgcEcjW/0p0q46R6Nb+ziWN1CzLEWGJMjkd9jvsa0EaPWrn2VEe7LjDyXK8MkC/a4kPa8ge/yyR2gAUYGwGwHlWX1KcVOKXaLenqWHLweCyRuk8vtUZRom4WQjBDfZxVq9pmlkOQD+0fD+u6vU+mXRRNajN3ZBY9QQegmHgfPwP3+Xl08Uiz+zMjRtGSpRxgqe/NZoTUzrpp9Gxpt/PYytcqxYMcFM/X/y/jUxAiSDrLVIWsnyQDatK0bd6kBht4bH7sVzp+kkWNDhQMKT8z86mLJQkAxyO4B8O7+vOotwkatLGU54/kbvsoXnDanP2dIk/nrKsBXGILf4aY4/961FZdwpG3PFKyZZ01Qjdg4oZyyCFF+qwXTZFZhzwDx/wrqNI1xbW3CT9YbcL2Rwkug8McyPl6cuOQALsAKsbG4FNnVtjGfyY4qN8p1PwekHXdO5Tm4tx9qa3eMD4kYrVutcs7dhwTtPGy8QliIK/wDyonTtYQ2UYuOkL20oHCYmhVgADt3eHnWRbq0kn4kvtDvJicZmi6h/2hnJrZppQjxJcHA1NU03FPlG3+ctlz+n+4fjVfzmtP8Aj/cPxq82p6tZHVVkYckZWUHwyBisDxcB4WMQHfv/AIf4iusqqWujkSu1EXhsv/Oa08ZvuH41JaLrdjfTGHrWEp2VX2z6Hx8qxJ1JQSH2Y9nbiOO7u7AB+4+oq27hs7uw+lSFJwFKPCpDRnby2+NVdNT8F43XJ5bJ2RCp8qtqM0XVnaUWGoke04+jl7ph+NS0qYwRyNcfVaR1ttdHTo1EbUUj94vqKpSP3i/8wpWerobPsxzRRzxNFMiyRsMMjjIPwqKboxpJYkQSKD+iszgD99TFKXC2cPa8EyrhP3LJgtLS3souqtIUhjznCDGT4nxPnWelKq228suklwhXL9MuiyazC11ZBY9QRceAmX7J8/A11FKFJp5RKeGeFQWrpN7PPGySZIkRhgqAdwfuqUmjMkRRSFORvjzr0rU+jmnalde1SxslwV4WkjOCw8614+iOlqDxde+e8yY+VMnZuaOjptTVXB7u2ebizw6HrX7JHM88f51s13/5o6VnlP6dZVR0S0n7E3/dNVcsmha6iPSZwgHY+FYzXYat0ZggCSWcchiG0i8WW9ajW0qzOOBZBj9fOf3VslXK6EdpzqfUaKLJ788v4MHRm9vYL9bWzvEtRcnBZ4jIMgHG3EMZ5V172WtSArNqtnMp5q+nnf8A8hrmI9JgDqY+s4wQRhtwam401M7r7R8WP8an/PKK5kjDqtdXdZvhFl0WmXNlMZF0ywkPCR/okhhJz+oeznzzWWSC4Co8hlhLLkI2Dg+B8/jQXGqwjtozL3gpn5Uh1dlJju4uOLOQDsy/jWrTzsr4bTX4MFzrs8NMlOonSDhFy+yYPZX92341ZcxSi0bjuZCABsVUeHPatiG5huoy0RVgee+4+FXOBIhRgMHnirPXVp4ZZaaTXBz91bR3MfA+QQcq42KnxFb2i6s7uLDUiBc/7OTumH81bfscH2T+0aw3WlWl0qrIr9luJSrkEH1qZa7TyWGUjpboS3RJMpwSKR9XiFKokjFlXzHOlc9fTbbh0bnu8mOlKViHilKUAKUpQApSlAClKUAKxtDE5y8SMfEqKyUqU2uiGk+y1VVBhFVR5DFXUpUZJwkKskjSQYkRXH6wzV9KlNrohpPshZtMnhu1eyYqrHnn6nr5VMoCEAY8TDm3LNV7jSmTtlPCYuuqMMtClKUoaVj94vqKVWP3i+oqlPq6Fz7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FoAqAMBIgACEQEDEQH/xAAbAAEAAQUBAAAAAAAAAAAAAAAABQECAwQGB//EAEUQAAIBAwICBwQFCQQLAAAAAAECAwAEEQUhEjEGEyJBUWFxFDOBsSMyUpHRFRZCYpKhwdLwB7Li8SQ1Q0RjcoKTo8Lh/8QAGQEAAgMBAAAAAAAAAAAAAAAAAAMBAgQF/8QAJhEAAgIBBAEDBQEAAAAAAAAAAAECAxEEEiExQQUyURMiYZHwFP/aAAwDAQACEQMRAD8A9TqPm1iziWU8bs0fECojbmvMZxj08akK1zYWZYsbSAsSST1Y3JGCfjXBWDUzG+pWiNw9aS3DxEBG2HiTjYetLfU7W4dER245D2QUYZ5kHOMDIGRnmK0Uu9LZ5eG1h445GJPVDwGWJx35HLP4ZLK/01rmO3hhWJ5G+hxGBns8WfLILY9DV9vHRGRFqvU67qVvcpJNBFb2zQxxKOLjczcX9xfurc/LNh32V5jkTwjY+HOtCxhFx0r1lTna0sjscfpXFTXsAGDxS5xz6zupzyksJdfBCx5NUazZAjisbxQPr5Udn13rDoVxLd6TbzztxSOGycfrEVvHT49hmTyBk2HkKjOjP+orX/r/AL5qk87eUSsZ4JSlKUgsKUpQApSlAClKUAKUpQApSlAF0fvF9RVKrH7xfUVSn1dC59lKUpSBhiFvACD1MeQSwPAOZ5mqrBCjBkhjVlzhgoBGedZKVOQIa7kOj602pvFJJZ3cMcF08aljAUZij8I3K/SOCRy7J5ZI349f0WRA8es6aynvF5H+NbW/dUdqUSRGC5W3jeON/p1EQZmQgjPng4PoDTozi8JlGi296S2So0WkTwalqBGIba2lEgLdxdlyEXxJ+GTgVn0mzOnaXa2TSmVoYgrSYxxt3nHmcn40F5YwWFxdwNG9vBEZW9mAYkAZ2C8ye6uFX+0nX5kllt+i/DDFuwYS7A8ucWT8KdGp2x44X5KuW1no1KhOiXSFukemyXM1jJZXMUnBLCyuFOdwyllBI593OpustkHCW1l1LIpSlULClKUAKUpQApSlAClKUAXR+8X1FUqsfvF9RVKfV0Ln2WnYE+G9RMWr3UkLS/kq4BEZfqySCSCdgcbk4HhzrF0k6T2GgCOO4li9plXijieQLsP0jnkPn9+IS16TavfFXsRBKrDiUQQlwR8DTKNJbbHKX7FXaqup4kdlbStPbRSyRGJnUExsclfKstQ+maxNJMlrqto9pcyD6MspCS95AzuD3439akb27gsbSW6upBHDEvE7H+udIsqlXLbJDq5xnHMTS6RaxDommPdSjif6sUed3bwqI/O6R7UXNvaLNGpxIqMeNfQd5Hhn0zyrg+keuz6zem7lHAgyttET7tfE+f8AXcK09OvpNMkEi78e7R5/R/Gmqj7c+TVWkvcsnouk6pp0mrPfjSVhlvYwkl8kOWKkDGWBO2wz99T9xbSlAV4+sDApw7hh5YrzZordla/tIongly88Zg6xlP2gAR5ZHxHnvWlxeRQdXZu0cEgzwx2jBWB9HxV42bY7ZDZ6SNjUocHZ6nq/5JUQrbyzzSHLqi56sDkCfE55Vr2nSIvIDdW5hgbYsdih8T5fL5cY9tn/AHdS3iNNb+ar7eKSBw8cSqeW1gynHrxUm2X1Jbh0NJCMdr/Z6cNxkcqrXOaNrAijWG54o4s4QyDBTyPl8vSujpBhtqlVLDFRE+v2sLShlkIiLK2OHchiu2+24PPG29S9WLGiKQqKASScDmTzNXi15FMjTrlurnKSMoJHZ4duEMSTvsMK23PblvVTrCSWvXWtvJMevMHV8iTjORgHu+e5FSeO/FAANgBU5j8EckemrRyXFtEioRNnJ63JU79nAB3278fGpGrQoBzwjPpVaq2n0WK0pSoAuj94vqKpVY/eL6iqU+roXPs876aT2z2AdijzXOopHIGfHYDkAb7ckG3f8aj+hl5Ckd7ZDVbiCKKYMLSyjJ4OJd9xhdyCe+n9oGl6hZamLmzjmnhlmE8Sq/CofPaQksMZ7WPXyNZuitxJp9lI17cXtvNPIXaG24CUGwAMhOW5Z78Zxmu1pFuScejBrJRjFqT5JiacSI0Wn6rO78+p1AADiG4IOcBgcEcjW/0p0q46R6Nb+ziWN1CzLEWGJMjkd9jvsa0EaPWrn2VEe7LjDyXK8MkC/a4kPa8ge/yyR2gAUYGwGwHlWX1KcVOKXaLenqWHLweCyRuk8vtUZRom4WQjBDfZxVq9pmlkOQD+0fD+u6vU+mXRRNajN3ZBY9QQegmHgfPwP3+Xl08Uiz+zMjRtGSpRxgqe/NZoTUzrpp9Gxpt/PYytcqxYMcFM/X/y/jUxAiSDrLVIWsnyQDatK0bd6kBht4bH7sVzp+kkWNDhQMKT8z86mLJQkAxyO4B8O7+vOotwkatLGU54/kbvsoXnDanP2dIk/nrKsBXGILf4aY4/961FZdwpG3PFKyZZ01Qjdg4oZyyCFF+qwXTZFZhzwDx/wrqNI1xbW3CT9YbcL2Rwkug8McyPl6cuOQALsAKsbG4FNnVtjGfyY4qN8p1PwekHXdO5Tm4tx9qa3eMD4kYrVutcs7dhwTtPGy8QliIK/wDyonTtYQ2UYuOkL20oHCYmhVgADt3eHnWRbq0kn4kvtDvJicZmi6h/2hnJrZppQjxJcHA1NU03FPlG3+ctlz+n+4fjVfzmtP8Aj/cPxq82p6tZHVVkYckZWUHwyBisDxcB4WMQHfv/AIf4iusqqWujkSu1EXhsv/Oa08ZvuH41JaLrdjfTGHrWEp2VX2z6Hx8qxJ1JQSH2Y9nbiOO7u7AB+4+oq27hs7uw+lSFJwFKPCpDRnby2+NVdNT8F43XJ5bJ2RCp8qtqM0XVnaUWGoke04+jl7ph+NS0qYwRyNcfVaR1ttdHTo1EbUUj94vqKpSP3i/8wpWerobPsxzRRzxNFMiyRsMMjjIPwqKboxpJYkQSKD+iszgD99TFKXC2cPa8EyrhP3LJgtLS3souqtIUhjznCDGT4nxPnWelKq228suklwhXL9MuiyazC11ZBY9QRceAmX7J8/A11FKFJp5RKeGeFQWrpN7PPGySZIkRhgqAdwfuqUmjMkRRSFORvjzr0rU+jmnalde1SxslwV4WkjOCw8614+iOlqDxde+e8yY+VMnZuaOjptTVXB7u2ebizw6HrX7JHM88f51s13/5o6VnlP6dZVR0S0n7E3/dNVcsmha6iPSZwgHY+FYzXYat0ZggCSWcchiG0i8WW9ajW0qzOOBZBj9fOf3VslXK6EdpzqfUaKLJ788v4MHRm9vYL9bWzvEtRcnBZ4jIMgHG3EMZ5V172WtSArNqtnMp5q+nnf8A8hrmI9JgDqY+s4wQRhtwam401M7r7R8WP8an/PKK5kjDqtdXdZvhFl0WmXNlMZF0ywkPCR/okhhJz+oeznzzWWSC4Co8hlhLLkI2Dg+B8/jQXGqwjtozL3gpn5Uh1dlJju4uOLOQDsy/jWrTzsr4bTX4MFzrs8NMlOonSDhFy+yYPZX92341ZcxSi0bjuZCABsVUeHPatiG5huoy0RVgee+4+FXOBIhRgMHnirPXVp4ZZaaTXBz91bR3MfA+QQcq42KnxFb2i6s7uLDUiBc/7OTumH81bfscH2T+0aw3WlWl0qrIr9luJSrkEH1qZa7TyWGUjpboS3RJMpwSKR9XiFKokjFlXzHOlc9fTbbh0bnu8mOlKViHilKUAKUpQApSlAClKUAKxtDE5y8SMfEqKyUqU2uiGk+y1VVBhFVR5DFXUpUZJwkKskjSQYkRXH6wzV9KlNrohpPshZtMnhu1eyYqrHnn6nr5VMoCEAY8TDm3LNV7jSmTtlPCYuuqMMtClKUoaVj94vqKVWP3i+oqlPq6Fz7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9" descr="data:image/jpeg;base64,/9j/4AAQSkZJRgABAQAAAQABAAD/2wCEAAkGBwgHBgkIBwgKCgkLDRYPDQwMDRsUFRAWIB0iIiAdHx8kKDQsJCYxJx8fLT0tMTU3Ojo6Iys/RD84QzQ5OjcBCgoKDQwNGg8PGjclHyU3Nzc3Nzc3Nzc3Nzc3Nzc3Nzc3Nzc3Nzc3Nzc3Nzc3Nzc3Nzc3Nzc3Nzc3Nzc3Nzc3N//AABEIAFoAqAMBIgACEQEDEQH/xAAbAAEAAQUBAAAAAAAAAAAAAAAABQECAwQGB//EAEUQAAIBAwICBwQFCQQLAAAAAAECAwAEEQUhEjEGEyJBUWFxFDOBsSMyUpHRFRZCYpKhwdLwB7Li8SQ1Q0RjcoKTo8Lh/8QAGQEAAgMBAAAAAAAAAAAAAAAAAAMBAgQF/8QAJhEAAgIBBAEDBQEAAAAAAAAAAAECAxEEEiExQQUyURMiYZHwFP/aAAwDAQACEQMRAD8A9TqPm1iziWU8bs0fECojbmvMZxj08akK1zYWZYsbSAsSST1Y3JGCfjXBWDUzG+pWiNw9aS3DxEBG2HiTjYetLfU7W4dER245D2QUYZ5kHOMDIGRnmK0Uu9LZ5eG1h445GJPVDwGWJx35HLP4ZLK/01rmO3hhWJ5G+hxGBns8WfLILY9DV9vHRGRFqvU67qVvcpJNBFb2zQxxKOLjczcX9xfurc/LNh32V5jkTwjY+HOtCxhFx0r1lTna0sjscfpXFTXsAGDxS5xz6zupzyksJdfBCx5NUazZAjisbxQPr5Udn13rDoVxLd6TbzztxSOGycfrEVvHT49hmTyBk2HkKjOjP+orX/r/AL5qk87eUSsZ4JSlKUgsKUpQApSlAClKUAKUpQApSlAF0fvF9RVKrH7xfUVSn1dC59lKUpSBhiFvACD1MeQSwPAOZ5mqrBCjBkhjVlzhgoBGedZKVOQIa7kOj602pvFJJZ3cMcF08aljAUZij8I3K/SOCRy7J5ZI349f0WRA8es6aynvF5H+NbW/dUdqUSRGC5W3jeON/p1EQZmQgjPng4PoDTozi8JlGi296S2So0WkTwalqBGIba2lEgLdxdlyEXxJ+GTgVn0mzOnaXa2TSmVoYgrSYxxt3nHmcn40F5YwWFxdwNG9vBEZW9mAYkAZ2C8ye6uFX+0nX5kllt+i/DDFuwYS7A8ucWT8KdGp2x44X5KuW1no1KhOiXSFukemyXM1jJZXMUnBLCyuFOdwyllBI593OpustkHCW1l1LIpSlULClKUAKUpQApSlAClKUAXR+8X1FUqsfvF9RVKfV0Ln2WnYE+G9RMWr3UkLS/kq4BEZfqySCSCdgcbk4HhzrF0k6T2GgCOO4li9plXijieQLsP0jnkPn9+IS16TavfFXsRBKrDiUQQlwR8DTKNJbbHKX7FXaqup4kdlbStPbRSyRGJnUExsclfKstQ+maxNJMlrqto9pcyD6MspCS95AzuD3439akb27gsbSW6upBHDEvE7H+udIsqlXLbJDq5xnHMTS6RaxDommPdSjif6sUed3bwqI/O6R7UXNvaLNGpxIqMeNfQd5Hhn0zyrg+keuz6zem7lHAgyttET7tfE+f8AXcK09OvpNMkEi78e7R5/R/Gmqj7c+TVWkvcsnouk6pp0mrPfjSVhlvYwkl8kOWKkDGWBO2wz99T9xbSlAV4+sDApw7hh5YrzZordla/tIongly88Zg6xlP2gAR5ZHxHnvWlxeRQdXZu0cEgzwx2jBWB9HxV42bY7ZDZ6SNjUocHZ6nq/5JUQrbyzzSHLqi56sDkCfE55Vr2nSIvIDdW5hgbYsdih8T5fL5cY9tn/AHdS3iNNb+ar7eKSBw8cSqeW1gynHrxUm2X1Jbh0NJCMdr/Z6cNxkcqrXOaNrAijWG54o4s4QyDBTyPl8vSujpBhtqlVLDFRE+v2sLShlkIiLK2OHchiu2+24PPG29S9WLGiKQqKASScDmTzNXi15FMjTrlurnKSMoJHZ4duEMSTvsMK23PblvVTrCSWvXWtvJMevMHV8iTjORgHu+e5FSeO/FAANgBU5j8EckemrRyXFtEioRNnJ63JU79nAB3278fGpGrQoBzwjPpVaq2n0WK0pSoAuj94vqKpVY/eL6iqU+roXPs876aT2z2AdijzXOopHIGfHYDkAb7ckG3f8aj+hl5Ckd7ZDVbiCKKYMLSyjJ4OJd9xhdyCe+n9oGl6hZamLmzjmnhlmE8Sq/CofPaQksMZ7WPXyNZuitxJp9lI17cXtvNPIXaG24CUGwAMhOW5Z78Zxmu1pFuScejBrJRjFqT5JiacSI0Wn6rO78+p1AADiG4IOcBgcEcjW/0p0q46R6Nb+ziWN1CzLEWGJMjkd9jvsa0EaPWrn2VEe7LjDyXK8MkC/a4kPa8ge/yyR2gAUYGwGwHlWX1KcVOKXaLenqWHLweCyRuk8vtUZRom4WQjBDfZxVq9pmlkOQD+0fD+u6vU+mXRRNajN3ZBY9QQegmHgfPwP3+Xl08Uiz+zMjRtGSpRxgqe/NZoTUzrpp9Gxpt/PYytcqxYMcFM/X/y/jUxAiSDrLVIWsnyQDatK0bd6kBht4bH7sVzp+kkWNDhQMKT8z86mLJQkAxyO4B8O7+vOotwkatLGU54/kbvsoXnDanP2dIk/nrKsBXGILf4aY4/961FZdwpG3PFKyZZ01Qjdg4oZyyCFF+qwXTZFZhzwDx/wrqNI1xbW3CT9YbcL2Rwkug8McyPl6cuOQALsAKsbG4FNnVtjGfyY4qN8p1PwekHXdO5Tm4tx9qa3eMD4kYrVutcs7dhwTtPGy8QliIK/wDyonTtYQ2UYuOkL20oHCYmhVgADt3eHnWRbq0kn4kvtDvJicZmi6h/2hnJrZppQjxJcHA1NU03FPlG3+ctlz+n+4fjVfzmtP8Aj/cPxq82p6tZHVVkYckZWUHwyBisDxcB4WMQHfv/AIf4iusqqWujkSu1EXhsv/Oa08ZvuH41JaLrdjfTGHrWEp2VX2z6Hx8qxJ1JQSH2Y9nbiOO7u7AB+4+oq27hs7uw+lSFJwFKPCpDRnby2+NVdNT8F43XJ5bJ2RCp8qtqM0XVnaUWGoke04+jl7ph+NS0qYwRyNcfVaR1ttdHTo1EbUUj94vqKpSP3i/8wpWerobPsxzRRzxNFMiyRsMMjjIPwqKboxpJYkQSKD+iszgD99TFKXC2cPa8EyrhP3LJgtLS3souqtIUhjznCDGT4nxPnWelKq228suklwhXL9MuiyazC11ZBY9QRceAmX7J8/A11FKFJp5RKeGeFQWrpN7PPGySZIkRhgqAdwfuqUmjMkRRSFORvjzr0rU+jmnalde1SxslwV4WkjOCw8614+iOlqDxde+e8yY+VMnZuaOjptTVXB7u2ebizw6HrX7JHM88f51s13/5o6VnlP6dZVR0S0n7E3/dNVcsmha6iPSZwgHY+FYzXYat0ZggCSWcchiG0i8WW9ajW0qzOOBZBj9fOf3VslXK6EdpzqfUaKLJ788v4MHRm9vYL9bWzvEtRcnBZ4jIMgHG3EMZ5V172WtSArNqtnMp5q+nnf8A8hrmI9JgDqY+s4wQRhtwam401M7r7R8WP8an/PKK5kjDqtdXdZvhFl0WmXNlMZF0ywkPCR/okhhJz+oeznzzWWSC4Co8hlhLLkI2Dg+B8/jQXGqwjtozL3gpn5Uh1dlJju4uOLOQDsy/jWrTzsr4bTX4MFzrs8NMlOonSDhFy+yYPZX92341ZcxSi0bjuZCABsVUeHPatiG5huoy0RVgee+4+FXOBIhRgMHnirPXVp4ZZaaTXBz91bR3MfA+QQcq42KnxFb2i6s7uLDUiBc/7OTumH81bfscH2T+0aw3WlWl0qrIr9luJSrkEH1qZa7TyWGUjpboS3RJMpwSKR9XiFKokjFlXzHOlc9fTbbh0bnu8mOlKViHilKUAKUpQApSlAClKUAKxtDE5y8SMfEqKyUqU2uiGk+y1VVBhFVR5DFXUpUZJwkKskjSQYkRXH6wzV9KlNrohpPshZtMnhu1eyYqrHnn6nr5VMoCEAY8TDm3LNV7jSmTtlPCYuuqMMtClKUoaVj94vqKVWP3i+oqlPq6Fz7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11" descr="data:image/jpeg;base64,/9j/4AAQSkZJRgABAQAAAQABAAD/2wCEAAkGBwgHBgkIBwgKCgkLDRYPDQwMDRsUFRAWIB0iIiAdHx8kKDQsJCYxJx8fLT0tMTU3Ojo6Iys/RD84QzQ5OjcBCgoKDQwNGg8PGjclHyU3Nzc3Nzc3Nzc3Nzc3Nzc3Nzc3Nzc3Nzc3Nzc3Nzc3Nzc3Nzc3Nzc3Nzc3Nzc3Nzc3N//AABEIAFoAqAMBIgACEQEDEQH/xAAbAAEAAQUBAAAAAAAAAAAAAAAABQECAwQGB//EAEUQAAIBAwICBwQFCQQLAAAAAAECAwAEEQUhEjEGEyJBUWFxFDOBsSMyUpHRFRZCYpKhwdLwB7Li8SQ1Q0RjcoKTo8Lh/8QAGQEAAgMBAAAAAAAAAAAAAAAAAAMBAgQF/8QAJhEAAgIBBAEDBQEAAAAAAAAAAAECAxEEEiExQQUyURMiYZHwFP/aAAwDAQACEQMRAD8A9TqPm1iziWU8bs0fECojbmvMZxj08akK1zYWZYsbSAsSST1Y3JGCfjXBWDUzG+pWiNw9aS3DxEBG2HiTjYetLfU7W4dER245D2QUYZ5kHOMDIGRnmK0Uu9LZ5eG1h445GJPVDwGWJx35HLP4ZLK/01rmO3hhWJ5G+hxGBns8WfLILY9DV9vHRGRFqvU67qVvcpJNBFb2zQxxKOLjczcX9xfurc/LNh32V5jkTwjY+HOtCxhFx0r1lTna0sjscfpXFTXsAGDxS5xz6zupzyksJdfBCx5NUazZAjisbxQPr5Udn13rDoVxLd6TbzztxSOGycfrEVvHT49hmTyBk2HkKjOjP+orX/r/AL5qk87eUSsZ4JSlKUgsKUpQApSlAClKUAKUpQApSlAF0fvF9RVKrH7xfUVSn1dC59lKUpSBhiFvACD1MeQSwPAOZ5mqrBCjBkhjVlzhgoBGedZKVOQIa7kOj602pvFJJZ3cMcF08aljAUZij8I3K/SOCRy7J5ZI349f0WRA8es6aynvF5H+NbW/dUdqUSRGC5W3jeON/p1EQZmQgjPng4PoDTozi8JlGi296S2So0WkTwalqBGIba2lEgLdxdlyEXxJ+GTgVn0mzOnaXa2TSmVoYgrSYxxt3nHmcn40F5YwWFxdwNG9vBEZW9mAYkAZ2C8ye6uFX+0nX5kllt+i/DDFuwYS7A8ucWT8KdGp2x44X5KuW1no1KhOiXSFukemyXM1jJZXMUnBLCyuFOdwyllBI593OpustkHCW1l1LIpSlULClKUAKUpQApSlAClKUAXR+8X1FUqsfvF9RVKfV0Ln2WnYE+G9RMWr3UkLS/kq4BEZfqySCSCdgcbk4HhzrF0k6T2GgCOO4li9plXijieQLsP0jnkPn9+IS16TavfFXsRBKrDiUQQlwR8DTKNJbbHKX7FXaqup4kdlbStPbRSyRGJnUExsclfKstQ+maxNJMlrqto9pcyD6MspCS95AzuD3439akb27gsbSW6upBHDEvE7H+udIsqlXLbJDq5xnHMTS6RaxDommPdSjif6sUed3bwqI/O6R7UXNvaLNGpxIqMeNfQd5Hhn0zyrg+keuz6zem7lHAgyttET7tfE+f8AXcK09OvpNMkEi78e7R5/R/Gmqj7c+TVWkvcsnouk6pp0mrPfjSVhlvYwkl8kOWKkDGWBO2wz99T9xbSlAV4+sDApw7hh5YrzZordla/tIongly88Zg6xlP2gAR5ZHxHnvWlxeRQdXZu0cEgzwx2jBWB9HxV42bY7ZDZ6SNjUocHZ6nq/5JUQrbyzzSHLqi56sDkCfE55Vr2nSIvIDdW5hgbYsdih8T5fL5cY9tn/AHdS3iNNb+ar7eKSBw8cSqeW1gynHrxUm2X1Jbh0NJCMdr/Z6cNxkcqrXOaNrAijWG54o4s4QyDBTyPl8vSujpBhtqlVLDFRE+v2sLShlkIiLK2OHchiu2+24PPG29S9WLGiKQqKASScDmTzNXi15FMjTrlurnKSMoJHZ4duEMSTvsMK23PblvVTrCSWvXWtvJMevMHV8iTjORgHu+e5FSeO/FAANgBU5j8EckemrRyXFtEioRNnJ63JU79nAB3278fGpGrQoBzwjPpVaq2n0WK0pSoAuj94vqKpVY/eL6iqU+roXPs876aT2z2AdijzXOopHIGfHYDkAb7ckG3f8aj+hl5Ckd7ZDVbiCKKYMLSyjJ4OJd9xhdyCe+n9oGl6hZamLmzjmnhlmE8Sq/CofPaQksMZ7WPXyNZuitxJp9lI17cXtvNPIXaG24CUGwAMhOW5Z78Zxmu1pFuScejBrJRjFqT5JiacSI0Wn6rO78+p1AADiG4IOcBgcEcjW/0p0q46R6Nb+ziWN1CzLEWGJMjkd9jvsa0EaPWrn2VEe7LjDyXK8MkC/a4kPa8ge/yyR2gAUYGwGwHlWX1KcVOKXaLenqWHLweCyRuk8vtUZRom4WQjBDfZxVq9pmlkOQD+0fD+u6vU+mXRRNajN3ZBY9QQegmHgfPwP3+Xl08Uiz+zMjRtGSpRxgqe/NZoTUzrpp9Gxpt/PYytcqxYMcFM/X/y/jUxAiSDrLVIWsnyQDatK0bd6kBht4bH7sVzp+kkWNDhQMKT8z86mLJQkAxyO4B8O7+vOotwkatLGU54/kbvsoXnDanP2dIk/nrKsBXGILf4aY4/961FZdwpG3PFKyZZ01Qjdg4oZyyCFF+qwXTZFZhzwDx/wrqNI1xbW3CT9YbcL2Rwkug8McyPl6cuOQALsAKsbG4FNnVtjGfyY4qN8p1PwekHXdO5Tm4tx9qa3eMD4kYrVutcs7dhwTtPGy8QliIK/wDyonTtYQ2UYuOkL20oHCYmhVgADt3eHnWRbq0kn4kvtDvJicZmi6h/2hnJrZppQjxJcHA1NU03FPlG3+ctlz+n+4fjVfzmtP8Aj/cPxq82p6tZHVVkYckZWUHwyBisDxcB4WMQHfv/AIf4iusqqWujkSu1EXhsv/Oa08ZvuH41JaLrdjfTGHrWEp2VX2z6Hx8qxJ1JQSH2Y9nbiOO7u7AB+4+oq27hs7uw+lSFJwFKPCpDRnby2+NVdNT8F43XJ5bJ2RCp8qtqM0XVnaUWGoke04+jl7ph+NS0qYwRyNcfVaR1ttdHTo1EbUUj94vqKpSP3i/8wpWerobPsxzRRzxNFMiyRsMMjjIPwqKboxpJYkQSKD+iszgD99TFKXC2cPa8EyrhP3LJgtLS3souqtIUhjznCDGT4nxPnWelKq228suklwhXL9MuiyazC11ZBY9QRceAmX7J8/A11FKFJp5RKeGeFQWrpN7PPGySZIkRhgqAdwfuqUmjMkRRSFORvjzr0rU+jmnalde1SxslwV4WkjOCw8614+iOlqDxde+e8yY+VMnZuaOjptTVXB7u2ebizw6HrX7JHM88f51s13/5o6VnlP6dZVR0S0n7E3/dNVcsmha6iPSZwgHY+FYzXYat0ZggCSWcchiG0i8WW9ajW0qzOOBZBj9fOf3VslXK6EdpzqfUaKLJ788v4MHRm9vYL9bWzvEtRcnBZ4jIMgHG3EMZ5V172WtSArNqtnMp5q+nnf8A8hrmI9JgDqY+s4wQRhtwam401M7r7R8WP8an/PKK5kjDqtdXdZvhFl0WmXNlMZF0ywkPCR/okhhJz+oeznzzWWSC4Co8hlhLLkI2Dg+B8/jQXGqwjtozL3gpn5Uh1dlJju4uOLOQDsy/jWrTzsr4bTX4MFzrs8NMlOonSDhFy+yYPZX92341ZcxSi0bjuZCABsVUeHPatiG5huoy0RVgee+4+FXOBIhRgMHnirPXVp4ZZaaTXBz91bR3MfA+QQcq42KnxFb2i6s7uLDUiBc/7OTumH81bfscH2T+0aw3WlWl0qrIr9luJSrkEH1qZa7TyWGUjpboS3RJMpwSKR9XiFKokjFlXzHOlc9fTbbh0bnu8mOlKViHilKUAKUpQApSlAClKUAKxtDE5y8SMfEqKyUqU2uiGk+y1VVBhFVR5DFXUpUZJwkKskjSQYkRXH6wzV9KlNrohpPshZtMnhu1eyYqrHnn6nr5VMoCEAY8TDm3LNV7jSmTtlPCYuuqMMtClKUoaVj94vqKVWP3i+oqlPq6Fz7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980728"/>
            <a:ext cx="348042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482736" y="280471"/>
            <a:ext cx="280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B0F0"/>
                </a:solidFill>
              </a:rPr>
              <a:t>Pilas de lixiviación de cobre</a:t>
            </a:r>
            <a:endParaRPr lang="es-MX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91680" y="980728"/>
            <a:ext cx="56166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/>
              <a:buChar char=""/>
              <a:tabLst>
                <a:tab pos="907415" algn="l"/>
              </a:tabLst>
            </a:pP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En cuanto al oro, su lixiviación se basa en la utilización de compuestos </a:t>
            </a:r>
            <a:r>
              <a:rPr lang="es-ES_tradnl" sz="2400" dirty="0" err="1">
                <a:latin typeface="Franklin Gothic Book" panose="020B0503020102020204" pitchFamily="34" charset="0"/>
                <a:ea typeface="Times New Roman"/>
                <a:cs typeface="Times New Roman"/>
              </a:rPr>
              <a:t>cianurados</a:t>
            </a: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 (normalmente cianuro de sodio). La pila también se riega con aspersores, y el proceso químico es del tipo: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2 Au + 4 CN</a:t>
            </a:r>
            <a:r>
              <a:rPr lang="fr-FR" sz="2400" baseline="30000" dirty="0">
                <a:latin typeface="Franklin Gothic Book" panose="020B0503020102020204" pitchFamily="34" charset="0"/>
                <a:ea typeface="Times New Roman"/>
                <a:cs typeface="Times New Roman"/>
              </a:rPr>
              <a:t>-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 + </a:t>
            </a:r>
            <a:r>
              <a:rPr lang="fr-FR" sz="2400" dirty="0" smtClean="0">
                <a:latin typeface="Franklin Gothic Book" panose="020B0503020102020204" pitchFamily="34" charset="0"/>
                <a:ea typeface="Times New Roman"/>
                <a:cs typeface="Times New Roman"/>
              </a:rPr>
              <a:t>O</a:t>
            </a:r>
            <a:r>
              <a:rPr lang="fr-FR" sz="2400" baseline="-25000" dirty="0" smtClean="0">
                <a:latin typeface="Franklin Gothic Book" panose="020B0503020102020204" pitchFamily="34" charset="0"/>
                <a:ea typeface="Times New Roman"/>
                <a:cs typeface="Times New Roman"/>
              </a:rPr>
              <a:t>2</a:t>
            </a:r>
            <a:r>
              <a:rPr lang="fr-FR" sz="2400" dirty="0" smtClean="0">
                <a:latin typeface="Franklin Gothic Book" panose="020B0503020102020204" pitchFamily="34" charset="0"/>
                <a:ea typeface="Times New Roman"/>
                <a:cs typeface="Times New Roman"/>
              </a:rPr>
              <a:t> 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+ 2 H</a:t>
            </a:r>
            <a:r>
              <a:rPr lang="fr-FR" sz="2400" baseline="-25000" dirty="0">
                <a:latin typeface="Franklin Gothic Book" panose="020B0503020102020204" pitchFamily="34" charset="0"/>
                <a:ea typeface="Times New Roman"/>
                <a:cs typeface="Times New Roman"/>
              </a:rPr>
              <a:t>2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O -&gt; 2 Au[(CN)</a:t>
            </a:r>
            <a:r>
              <a:rPr lang="fr-FR" sz="2400" baseline="-25000" dirty="0">
                <a:latin typeface="Franklin Gothic Book" panose="020B0503020102020204" pitchFamily="34" charset="0"/>
                <a:ea typeface="Times New Roman"/>
                <a:cs typeface="Times New Roman"/>
              </a:rPr>
              <a:t>2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]</a:t>
            </a:r>
            <a:r>
              <a:rPr lang="fr-FR" sz="2400" baseline="30000" dirty="0">
                <a:latin typeface="Franklin Gothic Book" panose="020B0503020102020204" pitchFamily="34" charset="0"/>
                <a:ea typeface="Times New Roman"/>
                <a:cs typeface="Times New Roman"/>
              </a:rPr>
              <a:t>2-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 + 2 OH</a:t>
            </a:r>
            <a:r>
              <a:rPr lang="fr-FR" sz="2400" baseline="30000" dirty="0">
                <a:latin typeface="Franklin Gothic Book" panose="020B0503020102020204" pitchFamily="34" charset="0"/>
                <a:ea typeface="Times New Roman"/>
                <a:cs typeface="Times New Roman"/>
              </a:rPr>
              <a:t>-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 + H</a:t>
            </a:r>
            <a:r>
              <a:rPr lang="fr-FR" sz="2400" baseline="-25000" dirty="0">
                <a:latin typeface="Franklin Gothic Book" panose="020B0503020102020204" pitchFamily="34" charset="0"/>
                <a:ea typeface="Times New Roman"/>
                <a:cs typeface="Times New Roman"/>
              </a:rPr>
              <a:t>2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O</a:t>
            </a:r>
            <a:r>
              <a:rPr lang="fr-FR" sz="2400" baseline="-25000" dirty="0">
                <a:latin typeface="Franklin Gothic Book" panose="020B0503020102020204" pitchFamily="34" charset="0"/>
                <a:ea typeface="Times New Roman"/>
                <a:cs typeface="Times New Roman"/>
              </a:rPr>
              <a:t>2</a:t>
            </a:r>
            <a:r>
              <a:rPr lang="fr-FR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 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81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ES_tradnl" sz="4000" b="1" dirty="0" smtClean="0">
                <a:effectLst/>
                <a:latin typeface="Franklin Gothic Book" panose="020B0503020102020204" pitchFamily="34" charset="0"/>
                <a:ea typeface="Times New Roman"/>
                <a:cs typeface="Vrinda" panose="020B0502040204020203" pitchFamily="34" charset="0"/>
              </a:rPr>
              <a:t>La contaminación del suelo</a:t>
            </a:r>
            <a:endParaRPr lang="es-MX" sz="4000" dirty="0">
              <a:latin typeface="Franklin Gothic Book" panose="020B0503020102020204" pitchFamily="34" charset="0"/>
              <a:ea typeface="Calibri"/>
              <a:cs typeface="Vrinda" panose="020B0502040204020203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altLang="es-MX" dirty="0" smtClean="0"/>
          </a:p>
          <a:p>
            <a:pPr algn="ctr">
              <a:buNone/>
            </a:pPr>
            <a:endParaRPr lang="es-MX" altLang="es-MX" dirty="0" smtClean="0"/>
          </a:p>
          <a:p>
            <a:pPr algn="ctr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154275"/>
            <a:ext cx="264320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s-ES" sz="2200" dirty="0" smtClean="0">
                <a:solidFill>
                  <a:prstClr val="black"/>
                </a:solidFill>
              </a:rPr>
              <a:t> Aerosoles</a:t>
            </a:r>
          </a:p>
          <a:p>
            <a:pPr algn="just">
              <a:buClr>
                <a:srgbClr val="FF6600"/>
              </a:buClr>
            </a:pPr>
            <a:endParaRPr lang="es-ES" sz="800" dirty="0" smtClean="0">
              <a:solidFill>
                <a:prstClr val="black"/>
              </a:solidFill>
            </a:endParaRPr>
          </a:p>
          <a:p>
            <a:pPr algn="just"/>
            <a:r>
              <a:rPr lang="es-ES" dirty="0" smtClean="0">
                <a:solidFill>
                  <a:prstClr val="black"/>
                </a:solidFill>
                <a:ea typeface="Times New Roman"/>
              </a:rPr>
              <a:t>La formación de aerosoles tóxicos se producen durante la explotación, y sobre todo, durante procesos de hidrometalurgia, que implican el riego por aspersión de pilas de mineral con compuestos a menudo de alta toxicidad (sulfúrico para la extracción de algunos elementos, como el cobre; cianuro de sodio para la extracción del oro).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 l="3348" r="2902"/>
          <a:stretch>
            <a:fillRect/>
          </a:stretch>
        </p:blipFill>
        <p:spPr bwMode="auto">
          <a:xfrm>
            <a:off x="3071802" y="1428736"/>
            <a:ext cx="600076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348" r="2902"/>
          <a:stretch>
            <a:fillRect/>
          </a:stretch>
        </p:blipFill>
        <p:spPr bwMode="auto">
          <a:xfrm>
            <a:off x="3126545" y="1519115"/>
            <a:ext cx="600076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348" r="2902"/>
          <a:stretch>
            <a:fillRect/>
          </a:stretch>
        </p:blipFill>
        <p:spPr bwMode="auto">
          <a:xfrm>
            <a:off x="3133716" y="1519115"/>
            <a:ext cx="600076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51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980728"/>
            <a:ext cx="5976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/>
              <a:buChar char=""/>
              <a:tabLst>
                <a:tab pos="907415" algn="l"/>
              </a:tabLst>
            </a:pP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Aunque en todos los casos se utilizan superficies basales impermeables bajo las pilas, las infiltraciones son siempre posibles. </a:t>
            </a:r>
            <a:endParaRPr lang="es-ES_tradnl" sz="2400" dirty="0" smtClean="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/>
              <a:buChar char=""/>
              <a:tabLst>
                <a:tab pos="907415" algn="l"/>
              </a:tabLst>
            </a:pPr>
            <a:endParaRPr lang="es-ES_tradnl" sz="2400" dirty="0">
              <a:latin typeface="Franklin Gothic Book" panose="020B0503020102020204" pitchFamily="34" charset="0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/>
              <a:buChar char=""/>
              <a:tabLst>
                <a:tab pos="907415" algn="l"/>
              </a:tabLst>
            </a:pPr>
            <a:r>
              <a:rPr lang="es-ES_tradnl" sz="2400" dirty="0" smtClean="0">
                <a:latin typeface="Franklin Gothic Book" panose="020B0503020102020204" pitchFamily="34" charset="0"/>
                <a:ea typeface="Times New Roman"/>
                <a:cs typeface="Times New Roman"/>
              </a:rPr>
              <a:t>Por </a:t>
            </a: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otra parte, el viento puede formar aerosoles, arrastrando a áreas más o menos alejadas estos productos. 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24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980728"/>
            <a:ext cx="7766870" cy="7407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3200" b="1" dirty="0" smtClean="0">
                <a:effectLst/>
                <a:latin typeface="Franklin Gothic Book" panose="020B0503020102020204" pitchFamily="34" charset="0"/>
                <a:ea typeface="Times New Roman"/>
                <a:cs typeface="Vrinda" panose="020B0502040204020203" pitchFamily="34" charset="0"/>
              </a:rPr>
              <a:t>Minería y suelo: La contaminación del suelo</a:t>
            </a:r>
            <a:endParaRPr lang="es-MX" sz="3200" dirty="0">
              <a:latin typeface="Franklin Gothic Book" panose="020B0503020102020204" pitchFamily="34" charset="0"/>
              <a:ea typeface="Calibri"/>
              <a:cs typeface="Vrinda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2011358"/>
            <a:ext cx="776687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Franklin Gothic Book" panose="020B0503020102020204" pitchFamily="34" charset="0"/>
              </a:rPr>
              <a:t>Uno de los efectos más indeseados de la actividad industrial y minera es la contaminación del suelo</a:t>
            </a:r>
            <a:r>
              <a:rPr lang="es-MX" dirty="0" smtClean="0"/>
              <a:t>. 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Franklin Gothic Book" panose="020B0503020102020204" pitchFamily="34" charset="0"/>
              </a:rPr>
              <a:t>¿en qué consiste?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Franklin Gothic Book" panose="020B0503020102020204" pitchFamily="34" charset="0"/>
              </a:rPr>
              <a:t>¿cuales son los contaminantes que pueden afectar al suelo?,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Franklin Gothic Book" panose="020B0503020102020204" pitchFamily="34" charset="0"/>
              </a:rPr>
              <a:t>¿qué efectos tienen sobre sus propiedades físicas y químicas?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052736"/>
            <a:ext cx="74168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/>
              <a:buChar char=""/>
              <a:tabLst>
                <a:tab pos="907415" algn="l"/>
              </a:tabLst>
            </a:pP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La de talleres de mina es una de las que tienen un mayor potencial contaminante, derivado de la presencia de hidrocarburos en grandes cantidades: depósitos de combustible para repostar, aceites pesados lubricantes, etc., cuyo vertido accidental suele ser bastante común, y tienen una gran facilidad de flujo y de infiltración en el suelo.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50000"/>
              </a:lnSpc>
              <a:spcAft>
                <a:spcPts val="1200"/>
              </a:spcAft>
              <a:tabLst>
                <a:tab pos="907415" algn="l"/>
              </a:tabLst>
            </a:pP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0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03648" y="1628800"/>
            <a:ext cx="6624736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Font typeface="Wingdings"/>
              <a:buChar char=""/>
              <a:tabLst>
                <a:tab pos="679450" algn="l"/>
              </a:tabLst>
            </a:pP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Otros edificios mineros (lavaderos, polvorines, oficinas, etc.) pueden producir efectos más o menos importantes, en función de factores diversos: existencia de instalaciones anexas, empleo de reactivos más o menos tóxicos, condiciones de almacenamiento de éstos, etc. 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63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90255" y="764704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es-ES_tradnl" sz="2400" dirty="0">
                <a:latin typeface="Franklin Gothic Book" panose="020B0503020102020204" pitchFamily="34" charset="0"/>
                <a:ea typeface="Times New Roman"/>
                <a:cs typeface="Times New Roman"/>
              </a:rPr>
              <a:t>En definitiva, la minería puede producir sobre el suelo alteraciones más o menos importantes de carácter físico, físico-químico y químico, que en general ocasionan su infertilidad, o en el peor de los casos, mantienen su fertilidad pero permiten el paso de los contaminantes a la cadena alimenticia, a través del agua, o de la incorporación de los contaminantes a los tejidos de animales o vegetales comestibles.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500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548679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_tradnl" sz="2400" b="1" dirty="0">
                <a:latin typeface="Franklin Gothic Book" panose="020B0503020102020204" pitchFamily="34" charset="0"/>
                <a:ea typeface="Times New Roman"/>
                <a:cs typeface="Times New Roman"/>
              </a:rPr>
              <a:t>Vulnerabilidad del suelo ante los contaminantes </a:t>
            </a:r>
            <a:r>
              <a:rPr lang="es-ES_tradnl" sz="2400" b="1" dirty="0" smtClean="0">
                <a:latin typeface="Franklin Gothic Book" panose="020B0503020102020204" pitchFamily="34" charset="0"/>
                <a:ea typeface="Times New Roman"/>
                <a:cs typeface="Times New Roman"/>
              </a:rPr>
              <a:t>químicos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_tradnl" sz="2400" dirty="0" smtClean="0">
                <a:latin typeface="Times New Roman"/>
                <a:ea typeface="Calibri"/>
              </a:rPr>
              <a:t>A</a:t>
            </a:r>
            <a:r>
              <a:rPr lang="es-ES_tradnl" sz="2400" dirty="0" smtClean="0">
                <a:latin typeface="Times New Roman"/>
                <a:ea typeface="Times New Roman"/>
              </a:rPr>
              <a:t>dición </a:t>
            </a:r>
            <a:r>
              <a:rPr lang="es-ES_tradnl" sz="2400" dirty="0">
                <a:latin typeface="Times New Roman"/>
                <a:ea typeface="Times New Roman"/>
              </a:rPr>
              <a:t>al suelo de una fase líquida</a:t>
            </a:r>
            <a:r>
              <a:rPr lang="es-ES_tradnl" sz="2400" dirty="0" smtClean="0">
                <a:latin typeface="Times New Roman"/>
                <a:ea typeface="Times New Roman"/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_tradnl" sz="2400" dirty="0" smtClean="0">
                <a:latin typeface="Times New Roman"/>
                <a:ea typeface="Times New Roman"/>
              </a:rPr>
              <a:t>Presenta </a:t>
            </a:r>
            <a:r>
              <a:rPr lang="es-ES_tradnl" sz="2400" dirty="0">
                <a:latin typeface="Times New Roman"/>
                <a:ea typeface="Times New Roman"/>
              </a:rPr>
              <a:t>una composición muy diferente a la que habitualmente se infiltra en el mismo en ausencia de actividades mineras (agua de lluvia</a:t>
            </a:r>
            <a:r>
              <a:rPr lang="es-ES_tradnl" sz="2400" dirty="0" smtClean="0">
                <a:latin typeface="Times New Roman"/>
                <a:ea typeface="Times New Roman"/>
              </a:rPr>
              <a:t>).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r>
              <a:rPr lang="es-ES_tradnl" sz="2400" dirty="0">
                <a:latin typeface="Times New Roman"/>
                <a:ea typeface="Times New Roman"/>
              </a:rPr>
              <a:t>Las interacciones resultantes pueden ser muy variadas en función de la composición química del fluido, la mineralogía del suelo, y el factor climático (temperaturas medias, abundancia y frecuencia de lluvias).</a:t>
            </a:r>
            <a:endParaRPr lang="es-MX" sz="2400" dirty="0">
              <a:latin typeface="Franklin Gothic Book" panose="020B0503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98494" y="105273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Franklin Gothic Book" panose="020B0503020102020204" pitchFamily="34" charset="0"/>
              </a:rPr>
              <a:t>En </a:t>
            </a:r>
            <a:r>
              <a:rPr lang="es-MX" sz="2400" dirty="0">
                <a:latin typeface="Franklin Gothic Book" panose="020B0503020102020204" pitchFamily="34" charset="0"/>
              </a:rPr>
              <a:t>unos casos los contaminantes se acumulan en </a:t>
            </a:r>
            <a:r>
              <a:rPr lang="es-MX" sz="2400" dirty="0" smtClean="0">
                <a:latin typeface="Franklin Gothic Book" panose="020B0503020102020204" pitchFamily="34" charset="0"/>
              </a:rPr>
              <a:t>formas</a:t>
            </a: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lábiles, de alta solubilidad, de forma que están </a:t>
            </a:r>
            <a:r>
              <a:rPr lang="es-MX" sz="2400" dirty="0" smtClean="0">
                <a:latin typeface="Franklin Gothic Book" panose="020B0503020102020204" pitchFamily="34" charset="0"/>
              </a:rPr>
              <a:t>disponibles </a:t>
            </a:r>
            <a:r>
              <a:rPr lang="es-MX" sz="2400" dirty="0">
                <a:latin typeface="Franklin Gothic Book" panose="020B0503020102020204" pitchFamily="34" charset="0"/>
              </a:rPr>
              <a:t>para que los animales y vegetales que viven </a:t>
            </a:r>
            <a:r>
              <a:rPr lang="es-MX" sz="2400" dirty="0" smtClean="0">
                <a:latin typeface="Franklin Gothic Book" panose="020B0503020102020204" pitchFamily="34" charset="0"/>
              </a:rPr>
              <a:t>sobre </a:t>
            </a:r>
            <a:r>
              <a:rPr lang="es-MX" sz="2400" dirty="0">
                <a:latin typeface="Franklin Gothic Book" panose="020B0503020102020204" pitchFamily="34" charset="0"/>
              </a:rPr>
              <a:t>el mismo puedan captarlos, y sufrir sus efectos tóxicos.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También </a:t>
            </a:r>
            <a:r>
              <a:rPr lang="es-MX" sz="2400" dirty="0">
                <a:latin typeface="Franklin Gothic Book" panose="020B0503020102020204" pitchFamily="34" charset="0"/>
              </a:rPr>
              <a:t>pueden facilitar la contaminación de los acuíferos, ya que las aguas de infiltración pueden incorporar a éstos los contaminantes.</a:t>
            </a:r>
          </a:p>
        </p:txBody>
      </p:sp>
    </p:spTree>
    <p:extLst>
      <p:ext uri="{BB962C8B-B14F-4D97-AF65-F5344CB8AC3E}">
        <p14:creationId xmlns:p14="http://schemas.microsoft.com/office/powerpoint/2010/main" val="29486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78986" y="620688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Franklin Gothic Book" panose="020B0503020102020204" pitchFamily="34" charset="0"/>
              </a:rPr>
              <a:t>Pero también pueden tener un efecto absorbente, actuando como un </a:t>
            </a:r>
            <a:r>
              <a:rPr lang="es-MX" sz="2400" dirty="0" err="1">
                <a:latin typeface="Franklin Gothic Book" panose="020B0503020102020204" pitchFamily="34" charset="0"/>
              </a:rPr>
              <a:t>biofiltro</a:t>
            </a:r>
            <a:r>
              <a:rPr lang="es-MX" sz="2400" dirty="0">
                <a:latin typeface="Franklin Gothic Book" panose="020B0503020102020204" pitchFamily="34" charset="0"/>
              </a:rPr>
              <a:t> altamente reactivo que facilita la inmovilización de los contaminantes gracias a procesos físicos (filtración), físico-químicos (neutralización), químicos (</a:t>
            </a:r>
            <a:r>
              <a:rPr lang="es-MX" sz="2400" dirty="0" err="1">
                <a:latin typeface="Franklin Gothic Book" panose="020B0503020102020204" pitchFamily="34" charset="0"/>
              </a:rPr>
              <a:t>sorción</a:t>
            </a:r>
            <a:r>
              <a:rPr lang="es-MX" sz="2400" dirty="0">
                <a:latin typeface="Franklin Gothic Book" panose="020B0503020102020204" pitchFamily="34" charset="0"/>
              </a:rPr>
              <a:t>, precipitación, </a:t>
            </a:r>
            <a:r>
              <a:rPr lang="es-MX" sz="2400" dirty="0" err="1">
                <a:latin typeface="Franklin Gothic Book" panose="020B0503020102020204" pitchFamily="34" charset="0"/>
              </a:rPr>
              <a:t>complejación</a:t>
            </a:r>
            <a:r>
              <a:rPr lang="es-MX" sz="2400" dirty="0">
                <a:latin typeface="Franklin Gothic Book" panose="020B0503020102020204" pitchFamily="34" charset="0"/>
              </a:rPr>
              <a:t>, degradación química) o biológicos (biodegradación).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 smtClean="0">
              <a:latin typeface="Franklin Gothic Book" panose="020B0503020102020204" pitchFamily="34" charset="0"/>
            </a:endParaRPr>
          </a:p>
          <a:p>
            <a:r>
              <a:rPr lang="es-MX" sz="2400" dirty="0">
                <a:latin typeface="Franklin Gothic Book" panose="020B0503020102020204" pitchFamily="34" charset="0"/>
              </a:rPr>
              <a:t>En este sistema juegan un papel especialmente importante las arcillas, debido a sus propiedades de absorción, adsorción e intercambio iónico.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Sin </a:t>
            </a:r>
            <a:r>
              <a:rPr lang="es-MX" sz="2400" dirty="0">
                <a:latin typeface="Franklin Gothic Book" panose="020B0503020102020204" pitchFamily="34" charset="0"/>
              </a:rPr>
              <a:t>embargo, cuando se supera la capacidad de amortiguación del suelo, éste se convierte de hecho en fuente de contaminación. </a:t>
            </a:r>
          </a:p>
        </p:txBody>
      </p:sp>
    </p:spTree>
    <p:extLst>
      <p:ext uri="{BB962C8B-B14F-4D97-AF65-F5344CB8AC3E}">
        <p14:creationId xmlns:p14="http://schemas.microsoft.com/office/powerpoint/2010/main" val="39690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1484784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Franklin Gothic Book" panose="020B0503020102020204" pitchFamily="34" charset="0"/>
              </a:rPr>
              <a:t>De igual forma, un cambio en las condiciones climáticas puede producir la reversibilidad del proceso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Por ello a menudo se habla de que la presencia de contaminantes en el suelo constituye una </a:t>
            </a:r>
            <a:r>
              <a:rPr lang="es-MX" sz="2400" b="1" dirty="0">
                <a:latin typeface="Franklin Gothic Book" panose="020B0503020102020204" pitchFamily="34" charset="0"/>
              </a:rPr>
              <a:t>bomba de tiempo química</a:t>
            </a:r>
            <a:r>
              <a:rPr lang="es-MX" sz="2400" dirty="0">
                <a:latin typeface="Franklin Gothic Book" panose="020B0503020102020204" pitchFamily="34" charset="0"/>
              </a:rPr>
              <a:t>, que aún si en un determinado momento no produce efecto alguno, si puede hacerlo en un futuro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Por ejemplo, si la erosión del mismo induce un transporte de los contaminantes a otras áreas.</a:t>
            </a:r>
          </a:p>
        </p:txBody>
      </p:sp>
    </p:spTree>
    <p:extLst>
      <p:ext uri="{BB962C8B-B14F-4D97-AF65-F5344CB8AC3E}">
        <p14:creationId xmlns:p14="http://schemas.microsoft.com/office/powerpoint/2010/main" val="13688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03648" y="1484784"/>
            <a:ext cx="66967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Franklin Gothic Book" panose="020B0503020102020204" pitchFamily="34" charset="0"/>
              </a:rPr>
              <a:t>En relación con </a:t>
            </a:r>
            <a:r>
              <a:rPr lang="es-MX" sz="2400" dirty="0" smtClean="0">
                <a:latin typeface="Franklin Gothic Book" panose="020B0503020102020204" pitchFamily="34" charset="0"/>
              </a:rPr>
              <a:t>lo anterior </a:t>
            </a:r>
            <a:r>
              <a:rPr lang="es-MX" sz="2400" dirty="0">
                <a:latin typeface="Franklin Gothic Book" panose="020B0503020102020204" pitchFamily="34" charset="0"/>
              </a:rPr>
              <a:t>tenemos que definir el concepto de </a:t>
            </a:r>
            <a:r>
              <a:rPr lang="es-MX" sz="2400" b="1" dirty="0">
                <a:latin typeface="Franklin Gothic Book" panose="020B0503020102020204" pitchFamily="34" charset="0"/>
              </a:rPr>
              <a:t>Carga Crítica </a:t>
            </a:r>
            <a:r>
              <a:rPr lang="es-MX" sz="2400" dirty="0">
                <a:latin typeface="Franklin Gothic Book" panose="020B0503020102020204" pitchFamily="34" charset="0"/>
              </a:rPr>
              <a:t>de un </a:t>
            </a:r>
            <a:r>
              <a:rPr lang="es-MX" sz="2400" dirty="0" smtClean="0">
                <a:latin typeface="Franklin Gothic Book" panose="020B0503020102020204" pitchFamily="34" charset="0"/>
              </a:rPr>
              <a:t>suelo: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“ </a:t>
            </a:r>
            <a:r>
              <a:rPr lang="es-MX" sz="2400" i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como la cantidad máxima de un determinado componente que puede ser incorporado a un suelo sin que se produzcan efectos nocivos</a:t>
            </a:r>
            <a:r>
              <a:rPr lang="es-MX" sz="2400" dirty="0">
                <a:latin typeface="Franklin Gothic Book" panose="020B0503020102020204" pitchFamily="34" charset="0"/>
              </a:rPr>
              <a:t>. </a:t>
            </a:r>
            <a:r>
              <a:rPr lang="es-MX" sz="2400" dirty="0" smtClean="0">
                <a:latin typeface="Franklin Gothic Book" panose="020B0503020102020204" pitchFamily="34" charset="0"/>
              </a:rPr>
              <a:t>“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>
                <a:latin typeface="Franklin Gothic Book" panose="020B0503020102020204" pitchFamily="34" charset="0"/>
              </a:rPr>
              <a:t>Esto nos lleva a otros conceptos importantes en lo relativo a la presencia de contaminantes en el suelo: los de </a:t>
            </a:r>
            <a:r>
              <a:rPr lang="es-MX" sz="2400" dirty="0" err="1">
                <a:solidFill>
                  <a:schemeClr val="accent1"/>
                </a:solidFill>
                <a:latin typeface="Franklin Gothic Book" panose="020B0503020102020204" pitchFamily="34" charset="0"/>
              </a:rPr>
              <a:t>geodisponibilidad</a:t>
            </a:r>
            <a:r>
              <a:rPr lang="es-MX" sz="2400" dirty="0">
                <a:latin typeface="Franklin Gothic Book" panose="020B0503020102020204" pitchFamily="34" charset="0"/>
              </a:rPr>
              <a:t> y </a:t>
            </a:r>
            <a:r>
              <a:rPr lang="es-MX" sz="240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biodisponibilidad</a:t>
            </a:r>
          </a:p>
        </p:txBody>
      </p:sp>
    </p:spTree>
    <p:extLst>
      <p:ext uri="{BB962C8B-B14F-4D97-AF65-F5344CB8AC3E}">
        <p14:creationId xmlns:p14="http://schemas.microsoft.com/office/powerpoint/2010/main" val="9734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908720"/>
            <a:ext cx="79074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La </a:t>
            </a:r>
            <a:r>
              <a:rPr lang="es-MX" sz="2400" b="1" dirty="0" err="1">
                <a:solidFill>
                  <a:schemeClr val="accent1"/>
                </a:solidFill>
                <a:latin typeface="Franklin Gothic Book" panose="020B0503020102020204" pitchFamily="34" charset="0"/>
              </a:rPr>
              <a:t>geodisponibilidad</a:t>
            </a:r>
            <a:r>
              <a:rPr lang="es-MX" sz="2400" dirty="0">
                <a:latin typeface="Franklin Gothic Book" panose="020B0503020102020204" pitchFamily="34" charset="0"/>
              </a:rPr>
              <a:t> es la consecuencia directa de la actividad minera: al llevar a cabo la explotación minera de un yacimiento, se ponen a disposición del medio geológico unos elementos que antes no lo estaban, o lo estaban de forma mucho más limitada.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Cabe </a:t>
            </a:r>
            <a:r>
              <a:rPr lang="es-MX" sz="2400" dirty="0">
                <a:latin typeface="Franklin Gothic Book" panose="020B0503020102020204" pitchFamily="34" charset="0"/>
              </a:rPr>
              <a:t>destacar, no obstante, que muchos yacimientos minerales, particularmente los de menas sulfuradas, son en sí fuentes naturales de contaminación ambiental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Esto depende en gran medida de si son o no </a:t>
            </a:r>
            <a:r>
              <a:rPr lang="es-MX" sz="2400" dirty="0" err="1">
                <a:latin typeface="Franklin Gothic Book" panose="020B0503020102020204" pitchFamily="34" charset="0"/>
              </a:rPr>
              <a:t>aflorantes</a:t>
            </a:r>
            <a:r>
              <a:rPr lang="es-MX" sz="2400" dirty="0">
                <a:latin typeface="Franklin Gothic Book" panose="020B0503020102020204" pitchFamily="34" charset="0"/>
              </a:rPr>
              <a:t>, de su profundidad (en especial, si se localizan por encima o por debajo del nivel freático), composición mineralógica, etc.</a:t>
            </a:r>
          </a:p>
        </p:txBody>
      </p:sp>
    </p:spTree>
    <p:extLst>
      <p:ext uri="{BB962C8B-B14F-4D97-AF65-F5344CB8AC3E}">
        <p14:creationId xmlns:p14="http://schemas.microsoft.com/office/powerpoint/2010/main" val="36147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1268760"/>
            <a:ext cx="5832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La biodisponibilidad</a:t>
            </a:r>
            <a:r>
              <a:rPr lang="es-MX" sz="2400" dirty="0">
                <a:latin typeface="Franklin Gothic Book" panose="020B0503020102020204" pitchFamily="34" charset="0"/>
              </a:rPr>
              <a:t>, por su parte, sería “el grado por el cual un contaminante en una fuente potencial, está disponible para ser tomado por un organismo”.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Por </a:t>
            </a:r>
            <a:r>
              <a:rPr lang="es-MX" sz="2400" dirty="0">
                <a:latin typeface="Franklin Gothic Book" panose="020B0503020102020204" pitchFamily="34" charset="0"/>
              </a:rPr>
              <a:t>ejemplo, muchas plantas tienen la capacidad de absorber determinadas concentraciones de elementos pesados, siempre que se encuentren en el suelo en formas solubles, o asociados a nutrientes básicos.</a:t>
            </a:r>
          </a:p>
        </p:txBody>
      </p:sp>
    </p:spTree>
    <p:extLst>
      <p:ext uri="{BB962C8B-B14F-4D97-AF65-F5344CB8AC3E}">
        <p14:creationId xmlns:p14="http://schemas.microsoft.com/office/powerpoint/2010/main" val="12374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taminant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32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8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260648"/>
            <a:ext cx="61926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Franklin Gothic Book" panose="020B0503020102020204" pitchFamily="34" charset="0"/>
              </a:rPr>
              <a:t>En definitiva, la minería pone a disposición del medio ambiente una serie de sustancias potencialmente tóxicas, pero que por lo general han de sufrir una serie de transformaciones físicas, químicas y biológicas para que puedan entrar en la biosfera.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No </a:t>
            </a:r>
            <a:r>
              <a:rPr lang="es-MX" sz="2400" dirty="0">
                <a:latin typeface="Franklin Gothic Book" panose="020B0503020102020204" pitchFamily="34" charset="0"/>
              </a:rPr>
              <a:t>obstante, y parafraseando la letra de una canción del grupo español Mecano, podríamos decir de la minería: “no podemos vivir sin ella, pero con ella tampoco</a:t>
            </a:r>
            <a:r>
              <a:rPr lang="es-MX" sz="2400" dirty="0" smtClean="0">
                <a:latin typeface="Franklin Gothic Book" panose="020B0503020102020204" pitchFamily="34" charset="0"/>
              </a:rPr>
              <a:t>”.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El Nevada Bureau of Mines (USA) lo ha expresado de la siguiente forma: “</a:t>
            </a:r>
            <a:r>
              <a:rPr lang="es-MX" sz="2400" dirty="0" err="1">
                <a:latin typeface="Franklin Gothic Book" panose="020B0503020102020204" pitchFamily="34" charset="0"/>
              </a:rPr>
              <a:t>If</a:t>
            </a:r>
            <a:r>
              <a:rPr lang="es-MX" sz="2400" dirty="0">
                <a:latin typeface="Franklin Gothic Book" panose="020B0503020102020204" pitchFamily="34" charset="0"/>
              </a:rPr>
              <a:t> </a:t>
            </a:r>
            <a:r>
              <a:rPr lang="es-MX" sz="2400" dirty="0" err="1">
                <a:latin typeface="Franklin Gothic Book" panose="020B0503020102020204" pitchFamily="34" charset="0"/>
              </a:rPr>
              <a:t>it</a:t>
            </a:r>
            <a:r>
              <a:rPr lang="es-MX" sz="2400" dirty="0">
                <a:latin typeface="Franklin Gothic Book" panose="020B0503020102020204" pitchFamily="34" charset="0"/>
              </a:rPr>
              <a:t> </a:t>
            </a:r>
            <a:r>
              <a:rPr lang="es-MX" sz="2400" dirty="0" err="1">
                <a:latin typeface="Franklin Gothic Book" panose="020B0503020102020204" pitchFamily="34" charset="0"/>
              </a:rPr>
              <a:t>isn’t</a:t>
            </a:r>
            <a:r>
              <a:rPr lang="es-MX" sz="2400" dirty="0">
                <a:latin typeface="Franklin Gothic Book" panose="020B0503020102020204" pitchFamily="34" charset="0"/>
              </a:rPr>
              <a:t> </a:t>
            </a:r>
            <a:r>
              <a:rPr lang="es-MX" sz="2400" dirty="0" err="1">
                <a:latin typeface="Franklin Gothic Book" panose="020B0503020102020204" pitchFamily="34" charset="0"/>
              </a:rPr>
              <a:t>grown</a:t>
            </a:r>
            <a:r>
              <a:rPr lang="es-MX" sz="2400" dirty="0">
                <a:latin typeface="Franklin Gothic Book" panose="020B0503020102020204" pitchFamily="34" charset="0"/>
              </a:rPr>
              <a:t>, </a:t>
            </a:r>
            <a:r>
              <a:rPr lang="es-MX" sz="2400" dirty="0" err="1">
                <a:latin typeface="Franklin Gothic Book" panose="020B0503020102020204" pitchFamily="34" charset="0"/>
              </a:rPr>
              <a:t>it</a:t>
            </a:r>
            <a:r>
              <a:rPr lang="es-MX" sz="2400" dirty="0">
                <a:latin typeface="Franklin Gothic Book" panose="020B0503020102020204" pitchFamily="34" charset="0"/>
              </a:rPr>
              <a:t> has </a:t>
            </a:r>
            <a:r>
              <a:rPr lang="es-MX" sz="2400" dirty="0" err="1">
                <a:latin typeface="Franklin Gothic Book" panose="020B0503020102020204" pitchFamily="34" charset="0"/>
              </a:rPr>
              <a:t>to</a:t>
            </a:r>
            <a:r>
              <a:rPr lang="es-MX" sz="2400" dirty="0">
                <a:latin typeface="Franklin Gothic Book" panose="020B0503020102020204" pitchFamily="34" charset="0"/>
              </a:rPr>
              <a:t> be </a:t>
            </a:r>
            <a:r>
              <a:rPr lang="es-MX" sz="2400" dirty="0" err="1">
                <a:latin typeface="Franklin Gothic Book" panose="020B0503020102020204" pitchFamily="34" charset="0"/>
              </a:rPr>
              <a:t>mined</a:t>
            </a:r>
            <a:r>
              <a:rPr lang="es-MX" sz="2400" dirty="0">
                <a:latin typeface="Franklin Gothic Book" panose="020B05030201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3786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720" y="1154275"/>
            <a:ext cx="8358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definitiva, la minería puede producir sobre el suelo alteraciones más o menos importantes de carácter físico, físico-químico y químico, que en general ocasionan su infertilidad, o en el peor de los casos, mantienen su fertilidad pero permiten el paso de los contaminantes a la cadena alimenticia, a través del agua, o de la incorporación de los contaminantes a los tejidos de animales o vegetales comestibles.</a:t>
            </a:r>
          </a:p>
          <a:p>
            <a:pPr algn="just"/>
            <a:endParaRPr lang="es-ES" sz="2400" dirty="0" smtClean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s-MX" sz="2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minería pone a disposición del medio ambiente una serie de sustancias potencialmente tóxicas, pero que por lo general han de sufrir una serie de transformaciones físicas, químicas y biológicas para que puedan entrar en la biosfera. </a:t>
            </a:r>
          </a:p>
          <a:p>
            <a:pPr algn="just">
              <a:spcAft>
                <a:spcPts val="1200"/>
              </a:spcAft>
            </a:pPr>
            <a:endParaRPr lang="es-ES" sz="2000" dirty="0" smtClean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ES_tradnl" sz="4000" b="1" dirty="0" smtClean="0">
                <a:effectLst/>
                <a:latin typeface="Franklin Gothic Book" panose="020B0503020102020204" pitchFamily="34" charset="0"/>
                <a:ea typeface="Times New Roman"/>
                <a:cs typeface="Vrinda" panose="020B0502040204020203" pitchFamily="34" charset="0"/>
              </a:rPr>
              <a:t>La contaminación del suelo</a:t>
            </a:r>
            <a:endParaRPr lang="es-MX" sz="4000" dirty="0">
              <a:latin typeface="Franklin Gothic Book" panose="020B0503020102020204" pitchFamily="34" charset="0"/>
              <a:ea typeface="Calibri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692696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latin typeface="Franklin Gothic Book" panose="020B0503020102020204" pitchFamily="34" charset="0"/>
              </a:rPr>
              <a:t>La figura  muestra la distribución temporal de los distintos contaminantes o indicadores de contaminación a partir de estudios realizados sobre rocas sedimentarias. </a:t>
            </a:r>
          </a:p>
          <a:p>
            <a:endParaRPr lang="es-MX" sz="2400" dirty="0" smtClean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Buena parte de ellos se pueden considerar, de forma más o menos clara, relacionados con la actividad minera: los metales pesados (aunque una buena parte proceden de procesos de combustión: plomo en las antiguas gasolinas), las cenizas de carbón, los hidrocarburos (procedentes de procesos de transporte), los </a:t>
            </a:r>
            <a:r>
              <a:rPr lang="es-MX" sz="2400" dirty="0" err="1" smtClean="0">
                <a:latin typeface="Franklin Gothic Book" panose="020B0503020102020204" pitchFamily="34" charset="0"/>
              </a:rPr>
              <a:t>radionucleidos</a:t>
            </a:r>
            <a:r>
              <a:rPr lang="es-MX" sz="2400" dirty="0" smtClean="0">
                <a:latin typeface="Franklin Gothic Book" panose="020B0503020102020204" pitchFamily="34" charset="0"/>
              </a:rPr>
              <a:t> artificiales, las emisiones de gases derivados de la combustión de carbón.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32883" y="548680"/>
            <a:ext cx="71287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Franklin Gothic Book" panose="020B0503020102020204" pitchFamily="34" charset="0"/>
              </a:rPr>
              <a:t>Contaminantes de origen </a:t>
            </a:r>
            <a:r>
              <a:rPr lang="es-MX" sz="2800" b="1" dirty="0" smtClean="0">
                <a:latin typeface="Franklin Gothic Book" panose="020B0503020102020204" pitchFamily="34" charset="0"/>
              </a:rPr>
              <a:t>minero</a:t>
            </a: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gaseosos</a:t>
            </a:r>
            <a:r>
              <a:rPr lang="es-MX" sz="2400" dirty="0">
                <a:latin typeface="Franklin Gothic Book" panose="020B0503020102020204" pitchFamily="34" charset="0"/>
              </a:rPr>
              <a:t>,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líquidos y</a:t>
            </a: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sólidos,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endParaRPr lang="es-MX" sz="2400" dirty="0" smtClean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Esto </a:t>
            </a:r>
            <a:r>
              <a:rPr lang="es-MX" sz="2400" dirty="0">
                <a:latin typeface="Franklin Gothic Book" panose="020B0503020102020204" pitchFamily="34" charset="0"/>
              </a:rPr>
              <a:t>sucede ya sea por depósito a partir </a:t>
            </a:r>
            <a:r>
              <a:rPr lang="es-MX" sz="2400" dirty="0" smtClean="0">
                <a:latin typeface="Franklin Gothic Book" panose="020B0503020102020204" pitchFamily="34" charset="0"/>
              </a:rPr>
              <a:t>de: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Franklin Gothic Book" panose="020B0503020102020204" pitchFamily="34" charset="0"/>
              </a:rPr>
              <a:t>vía atmosférica  </a:t>
            </a:r>
            <a:r>
              <a:rPr lang="es-MX" sz="2400" dirty="0">
                <a:latin typeface="Franklin Gothic Book" panose="020B0503020102020204" pitchFamily="34" charset="0"/>
              </a:rPr>
              <a:t>como partículas sedimentadas o traídas por las aguas de lluvia, </a:t>
            </a:r>
            <a:endParaRPr lang="es-MX" sz="2400" dirty="0" smtClean="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Franklin Gothic Book" panose="020B0503020102020204" pitchFamily="34" charset="0"/>
              </a:rPr>
              <a:t>por </a:t>
            </a:r>
            <a:r>
              <a:rPr lang="es-MX" sz="2400" dirty="0">
                <a:latin typeface="Franklin Gothic Book" panose="020B0503020102020204" pitchFamily="34" charset="0"/>
              </a:rPr>
              <a:t>el vertido directo de los productos líquidos de la actividad minera y metalúrgica</a:t>
            </a:r>
            <a:r>
              <a:rPr lang="es-MX" sz="2400" dirty="0" smtClean="0">
                <a:latin typeface="Franklin Gothic Book" panose="020B05030201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Franklin Gothic Book" panose="020B0503020102020204" pitchFamily="34" charset="0"/>
              </a:rPr>
              <a:t>o </a:t>
            </a:r>
            <a:r>
              <a:rPr lang="es-MX" sz="2400" dirty="0">
                <a:latin typeface="Franklin Gothic Book" panose="020B0503020102020204" pitchFamily="34" charset="0"/>
              </a:rPr>
              <a:t>por la infiltración de productos de lixiviación del entorno minero: aguas provenientes de minas a cielo abierto, escombreras (mineral </a:t>
            </a:r>
            <a:r>
              <a:rPr lang="es-MX" sz="2400" dirty="0" err="1">
                <a:latin typeface="Franklin Gothic Book" panose="020B0503020102020204" pitchFamily="34" charset="0"/>
              </a:rPr>
              <a:t>dumps</a:t>
            </a:r>
            <a:r>
              <a:rPr lang="es-MX" sz="2400" dirty="0">
                <a:latin typeface="Franklin Gothic Book" panose="020B0503020102020204" pitchFamily="34" charset="0"/>
              </a:rPr>
              <a:t>), etc., o por la disposición de elementos mineros sobre el </a:t>
            </a:r>
            <a:r>
              <a:rPr lang="es-MX" sz="2400" dirty="0" smtClean="0">
                <a:latin typeface="Franklin Gothic Book" panose="020B0503020102020204" pitchFamily="34" charset="0"/>
              </a:rPr>
              <a:t>suelo</a:t>
            </a:r>
            <a:r>
              <a:rPr lang="es-MX" sz="2400" dirty="0">
                <a:latin typeface="Franklin Gothic Book" panose="020B0503020102020204" pitchFamily="34" charset="0"/>
              </a:rPr>
              <a:t>.</a:t>
            </a:r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260648"/>
            <a:ext cx="705678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latin typeface="Franklin Gothic Book" panose="020B0503020102020204" pitchFamily="34" charset="0"/>
              </a:rPr>
              <a:t>		Gaseosos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La </a:t>
            </a:r>
            <a:r>
              <a:rPr lang="es-MX" sz="2400" dirty="0">
                <a:latin typeface="Franklin Gothic Book" panose="020B0503020102020204" pitchFamily="34" charset="0"/>
              </a:rPr>
              <a:t>presencia de gases contaminantes de origen minero en la atmósfera constituye sin duda un problema menor frente a los de origen industrial o urbano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Esto es debido a que sus volúmenes, comparados con los emitido por otro tipo de actividades, suelen ser limitados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</a:p>
          <a:p>
            <a:endParaRPr lang="es-MX" sz="2400" dirty="0">
              <a:latin typeface="Franklin Gothic Book" panose="020B0503020102020204" pitchFamily="34" charset="0"/>
            </a:endParaRP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Las excepciones son las relacionadas con la actividad metalúrgica (sobre todo de sulfuros) o de procesos de combustión directa de carbón</a:t>
            </a:r>
            <a:r>
              <a:rPr lang="es-MX" sz="2400" dirty="0" smtClean="0">
                <a:latin typeface="Franklin Gothic Book" panose="020B0503020102020204" pitchFamily="34" charset="0"/>
              </a:rPr>
              <a:t>.</a:t>
            </a:r>
          </a:p>
          <a:p>
            <a:r>
              <a:rPr lang="es-MX" sz="2400" dirty="0" smtClean="0">
                <a:latin typeface="Franklin Gothic Book" panose="020B0503020102020204" pitchFamily="34" charset="0"/>
              </a:rPr>
              <a:t> </a:t>
            </a:r>
            <a:r>
              <a:rPr lang="es-MX" sz="2400" dirty="0">
                <a:latin typeface="Franklin Gothic Book" panose="020B0503020102020204" pitchFamily="34" charset="0"/>
              </a:rPr>
              <a:t>En estos casos, las emisiones gaseosas suelen ser ricas en SO2-SO3, lo que implica, </a:t>
            </a:r>
            <a:r>
              <a:rPr lang="es-MX" sz="2400" dirty="0" smtClean="0">
                <a:latin typeface="Franklin Gothic Book" panose="020B0503020102020204" pitchFamily="34" charset="0"/>
              </a:rPr>
              <a:t>la denominada       “ Lluvia ácida”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0085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altLang="es-MX" dirty="0" smtClean="0"/>
          </a:p>
          <a:p>
            <a:pPr algn="ctr">
              <a:buNone/>
            </a:pPr>
            <a:endParaRPr lang="es-MX" altLang="es-MX" dirty="0" smtClean="0"/>
          </a:p>
          <a:p>
            <a:pPr algn="ctr">
              <a:buNone/>
            </a:pP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85720" y="1154275"/>
            <a:ext cx="8358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es-ES" sz="2200" dirty="0" smtClean="0"/>
              <a:t> Contaminantes gaseosos</a:t>
            </a:r>
          </a:p>
          <a:p>
            <a:pPr algn="just">
              <a:buClr>
                <a:srgbClr val="FF6600"/>
              </a:buClr>
            </a:pPr>
            <a:endParaRPr lang="es-ES" sz="800" dirty="0" smtClean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-ES_tradnl" sz="4000" b="1" dirty="0" smtClean="0">
                <a:effectLst/>
                <a:latin typeface="Franklin Gothic Book" panose="020B0503020102020204" pitchFamily="34" charset="0"/>
                <a:ea typeface="Times New Roman"/>
                <a:cs typeface="Vrinda" panose="020B0502040204020203" pitchFamily="34" charset="0"/>
              </a:rPr>
              <a:t>La contaminación del suelo</a:t>
            </a:r>
            <a:endParaRPr lang="es-MX" sz="4000" dirty="0">
              <a:latin typeface="Franklin Gothic Book" panose="020B0503020102020204" pitchFamily="34" charset="0"/>
              <a:ea typeface="Calibri"/>
              <a:cs typeface="Vrinda" panose="020B0502040204020203" pitchFamily="34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1722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74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669" y="188640"/>
            <a:ext cx="8280919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MX" sz="2400" dirty="0" smtClean="0">
                <a:latin typeface="Franklin Gothic Book" panose="020B0503020102020204" pitchFamily="34" charset="0"/>
              </a:rPr>
              <a:t>La “lluvia </a:t>
            </a:r>
            <a:r>
              <a:rPr lang="es-MX" sz="2400" dirty="0">
                <a:latin typeface="Franklin Gothic Book" panose="020B0503020102020204" pitchFamily="34" charset="0"/>
              </a:rPr>
              <a:t>ácida</a:t>
            </a:r>
            <a:r>
              <a:rPr lang="es-MX" sz="2400" dirty="0" smtClean="0">
                <a:latin typeface="Franklin Gothic Book" panose="020B0503020102020204" pitchFamily="34" charset="0"/>
              </a:rPr>
              <a:t>”, está  </a:t>
            </a:r>
            <a:r>
              <a:rPr lang="es-MX" sz="2400" dirty="0">
                <a:latin typeface="Franklin Gothic Book" panose="020B0503020102020204" pitchFamily="34" charset="0"/>
              </a:rPr>
              <a:t>cargada en ácidos </a:t>
            </a:r>
            <a:r>
              <a:rPr lang="es-MX" sz="2400" dirty="0" smtClean="0">
                <a:latin typeface="Franklin Gothic Book" panose="020B0503020102020204" pitchFamily="34" charset="0"/>
              </a:rPr>
              <a:t>fuertes como </a:t>
            </a:r>
            <a:r>
              <a:rPr lang="es-MX" sz="2400" dirty="0">
                <a:latin typeface="Franklin Gothic Book" panose="020B0503020102020204" pitchFamily="34" charset="0"/>
              </a:rPr>
              <a:t>el sulfúrico o el sulfuroso (pasos secuenciales</a:t>
            </a:r>
            <a:r>
              <a:rPr lang="es-MX" sz="2400" dirty="0" smtClean="0">
                <a:latin typeface="Franklin Gothic Book" panose="020B0503020102020204" pitchFamily="34" charset="0"/>
              </a:rPr>
              <a:t>):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sz="2400" dirty="0">
                <a:latin typeface="Times New Roman"/>
                <a:ea typeface="Times New Roman"/>
                <a:cs typeface="Times New Roman"/>
              </a:rPr>
              <a:t>SO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2 (g)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(l)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&lt;=&gt; SO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2(l)</a:t>
            </a:r>
            <a:endParaRPr lang="es-MX" sz="20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sz="2400" dirty="0">
                <a:latin typeface="Times New Roman"/>
                <a:ea typeface="Times New Roman"/>
                <a:cs typeface="Times New Roman"/>
              </a:rPr>
              <a:t>SO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2(l)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+ 2H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(l)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&lt;=&gt; H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s-ES" sz="2400" baseline="30000" dirty="0">
                <a:latin typeface="Times New Roman"/>
                <a:ea typeface="Times New Roman"/>
                <a:cs typeface="Times New Roman"/>
              </a:rPr>
              <a:t>+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+ HSO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s-ES" sz="2400" baseline="30000" dirty="0">
                <a:latin typeface="Times New Roman"/>
                <a:ea typeface="Times New Roman"/>
                <a:cs typeface="Times New Roman"/>
              </a:rPr>
              <a:t>-</a:t>
            </a:r>
            <a:endParaRPr lang="es-MX" sz="20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S" sz="2400" dirty="0">
                <a:latin typeface="Times New Roman"/>
                <a:ea typeface="Times New Roman"/>
                <a:cs typeface="Times New Roman"/>
              </a:rPr>
              <a:t>HSO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s-ES" sz="2400" baseline="30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+ H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(l)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 &lt;=&gt; H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O</a:t>
            </a:r>
            <a:r>
              <a:rPr lang="es-ES" sz="2400" baseline="30000" dirty="0">
                <a:latin typeface="Times New Roman"/>
                <a:ea typeface="Times New Roman"/>
                <a:cs typeface="Times New Roman"/>
              </a:rPr>
              <a:t>+ </a:t>
            </a:r>
            <a:r>
              <a:rPr lang="es-ES" sz="2400" dirty="0">
                <a:latin typeface="Times New Roman"/>
                <a:ea typeface="Times New Roman"/>
                <a:cs typeface="Times New Roman"/>
              </a:rPr>
              <a:t>+ SO</a:t>
            </a:r>
            <a:r>
              <a:rPr lang="es-ES" sz="2400" baseline="-25000" dirty="0">
                <a:latin typeface="Times New Roman"/>
                <a:ea typeface="Times New Roman"/>
                <a:cs typeface="Times New Roman"/>
              </a:rPr>
              <a:t>3</a:t>
            </a:r>
            <a:r>
              <a:rPr lang="es-ES" sz="2400" baseline="30000" dirty="0">
                <a:latin typeface="Times New Roman"/>
                <a:ea typeface="Times New Roman"/>
                <a:cs typeface="Times New Roman"/>
              </a:rPr>
              <a:t>2</a:t>
            </a:r>
            <a:endParaRPr lang="es-MX" sz="20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es-ES_tradnl" sz="2400" dirty="0">
                <a:latin typeface="Times New Roman"/>
                <a:ea typeface="Times New Roman"/>
                <a:cs typeface="Times New Roman"/>
              </a:rPr>
              <a:t>Al llegar estos ácidos al suelo producen efectos devastadores sobre la vegetación, infiltrándose en el suelo. </a:t>
            </a:r>
            <a:endParaRPr lang="es-ES_tradnl" sz="2400" dirty="0" smtClean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200"/>
              </a:spcAft>
            </a:pPr>
            <a:r>
              <a:rPr lang="es-ES_tradnl" sz="2400" dirty="0" smtClean="0">
                <a:latin typeface="Times New Roman"/>
                <a:ea typeface="Times New Roman"/>
                <a:cs typeface="Times New Roman"/>
              </a:rPr>
              <a:t>Cabe </a:t>
            </a:r>
            <a:r>
              <a:rPr lang="es-ES_tradnl" sz="2400" dirty="0">
                <a:latin typeface="Times New Roman"/>
                <a:ea typeface="Times New Roman"/>
                <a:cs typeface="Times New Roman"/>
              </a:rPr>
              <a:t>destacar también la acción sobre las aguas continentales (lagos), que puede ocasionar la muerte de peces y otros habitantes de esos ecosistemas.</a:t>
            </a:r>
            <a:endParaRPr lang="es-MX" sz="2000" dirty="0">
              <a:ea typeface="Calibri"/>
              <a:cs typeface="Times New Roman"/>
            </a:endParaRPr>
          </a:p>
          <a:p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052736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>
                <a:latin typeface="Franklin Gothic Book" panose="020B0503020102020204" pitchFamily="34" charset="0"/>
                <a:ea typeface="Times New Roman"/>
              </a:rPr>
              <a:t>La lluvia ácida puede producir efectos más o menos importantes en función de la alcalinidad del suelo: cuando el suelo contiene abundantes carbonatos tiene una alta capacidad de neutralizar estos efectos, mediante la formación de sulfato cálcico y liberación de CO</a:t>
            </a:r>
            <a:r>
              <a:rPr lang="es-ES_tradnl" sz="2400" baseline="-25000" dirty="0">
                <a:latin typeface="Franklin Gothic Book" panose="020B0503020102020204" pitchFamily="34" charset="0"/>
                <a:ea typeface="Times New Roman"/>
              </a:rPr>
              <a:t>2</a:t>
            </a:r>
            <a:r>
              <a:rPr lang="es-ES_tradnl" sz="2400" dirty="0">
                <a:latin typeface="Franklin Gothic Book" panose="020B0503020102020204" pitchFamily="34" charset="0"/>
                <a:ea typeface="Times New Roman"/>
              </a:rPr>
              <a:t>. </a:t>
            </a:r>
            <a:endParaRPr lang="es-ES_tradnl" sz="2400" dirty="0" smtClean="0">
              <a:latin typeface="Franklin Gothic Book" panose="020B0503020102020204" pitchFamily="34" charset="0"/>
              <a:ea typeface="Times New Roman"/>
            </a:endParaRPr>
          </a:p>
          <a:p>
            <a:endParaRPr lang="es-ES_tradnl" sz="2400" dirty="0">
              <a:latin typeface="Franklin Gothic Book" panose="020B0503020102020204" pitchFamily="34" charset="0"/>
              <a:ea typeface="Times New Roman"/>
            </a:endParaRPr>
          </a:p>
          <a:p>
            <a:r>
              <a:rPr lang="es-ES_tradnl" sz="2400" dirty="0" smtClean="0">
                <a:latin typeface="Franklin Gothic Book" panose="020B0503020102020204" pitchFamily="34" charset="0"/>
                <a:ea typeface="Times New Roman"/>
              </a:rPr>
              <a:t>A </a:t>
            </a:r>
            <a:r>
              <a:rPr lang="es-ES_tradnl" sz="2400" dirty="0">
                <a:latin typeface="Franklin Gothic Book" panose="020B0503020102020204" pitchFamily="34" charset="0"/>
                <a:ea typeface="Times New Roman"/>
              </a:rPr>
              <a:t>su vez, el CO</a:t>
            </a:r>
            <a:r>
              <a:rPr lang="es-ES_tradnl" sz="2400" baseline="-25000" dirty="0">
                <a:latin typeface="Franklin Gothic Book" panose="020B0503020102020204" pitchFamily="34" charset="0"/>
                <a:ea typeface="Times New Roman"/>
              </a:rPr>
              <a:t>2</a:t>
            </a:r>
            <a:r>
              <a:rPr lang="es-ES_tradnl" sz="2400" dirty="0">
                <a:latin typeface="Franklin Gothic Book" panose="020B0503020102020204" pitchFamily="34" charset="0"/>
                <a:ea typeface="Times New Roman"/>
              </a:rPr>
              <a:t> liberado en el proceso puede combinarse con el agua del suelo produciendo ácido carbónico y bicarbonatos, que en todo caso son menos fuertes que los ácidos derivados del azufre. </a:t>
            </a:r>
            <a:endParaRPr lang="es-MX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1826</Words>
  <Application>Microsoft Office PowerPoint</Application>
  <PresentationFormat>Presentación en pantalla (4:3)</PresentationFormat>
  <Paragraphs>109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Franklin Gothic Book</vt:lpstr>
      <vt:lpstr>Palatino Linotype</vt:lpstr>
      <vt:lpstr>Tahoma</vt:lpstr>
      <vt:lpstr>Times New Roman</vt:lpstr>
      <vt:lpstr>Vrinda</vt:lpstr>
      <vt:lpstr>Wingdings</vt:lpstr>
      <vt:lpstr>Ejecutivo</vt:lpstr>
      <vt:lpstr>Minería y suelo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contaminación del suelo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contaminación del suelo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contaminación del suelo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</dc:creator>
  <cp:lastModifiedBy>Marcos Dasencich Aguila</cp:lastModifiedBy>
  <cp:revision>28</cp:revision>
  <dcterms:created xsi:type="dcterms:W3CDTF">2013-09-28T01:59:40Z</dcterms:created>
  <dcterms:modified xsi:type="dcterms:W3CDTF">2014-10-14T14:51:51Z</dcterms:modified>
</cp:coreProperties>
</file>